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9" r:id="rId2"/>
    <p:sldId id="256" r:id="rId3"/>
    <p:sldId id="257" r:id="rId4"/>
    <p:sldId id="270" r:id="rId5"/>
    <p:sldId id="260" r:id="rId6"/>
    <p:sldId id="269" r:id="rId7"/>
    <p:sldId id="258" r:id="rId8"/>
    <p:sldId id="271" r:id="rId9"/>
    <p:sldId id="272" r:id="rId10"/>
    <p:sldId id="265" r:id="rId11"/>
    <p:sldId id="273" r:id="rId12"/>
    <p:sldId id="266" r:id="rId13"/>
    <p:sldId id="274" r:id="rId14"/>
    <p:sldId id="267" r:id="rId15"/>
    <p:sldId id="275" r:id="rId16"/>
    <p:sldId id="277" r:id="rId17"/>
    <p:sldId id="278" r:id="rId18"/>
    <p:sldId id="279" r:id="rId19"/>
    <p:sldId id="280" r:id="rId20"/>
    <p:sldId id="281" r:id="rId21"/>
    <p:sldId id="268" r:id="rId22"/>
    <p:sldId id="282" r:id="rId23"/>
    <p:sldId id="283" r:id="rId24"/>
    <p:sldId id="26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57" d="100"/>
          <a:sy n="57" d="100"/>
        </p:scale>
        <p:origin x="77" y="6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1605FF-7DFA-4615-BCB9-26B82B525FE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1D1EAB3-17BF-4FB7-8F98-29392DDA3D73}">
      <dgm:prSet/>
      <dgm:spPr/>
      <dgm:t>
        <a:bodyPr/>
        <a:lstStyle/>
        <a:p>
          <a:pPr>
            <a:lnSpc>
              <a:spcPct val="100000"/>
            </a:lnSpc>
          </a:pPr>
          <a:r>
            <a:rPr lang="en-US" b="1"/>
            <a:t>WHAT ?</a:t>
          </a:r>
          <a:endParaRPr lang="en-US"/>
        </a:p>
      </dgm:t>
    </dgm:pt>
    <dgm:pt modelId="{D3469BBD-B61D-4438-BABA-F7E3D31649E8}" type="parTrans" cxnId="{B0DF6FFF-923E-4AEE-AF3B-2B1B88F07C14}">
      <dgm:prSet/>
      <dgm:spPr/>
      <dgm:t>
        <a:bodyPr/>
        <a:lstStyle/>
        <a:p>
          <a:endParaRPr lang="en-US"/>
        </a:p>
      </dgm:t>
    </dgm:pt>
    <dgm:pt modelId="{B313158B-9F80-47DB-A420-0D261F51CDC3}" type="sibTrans" cxnId="{B0DF6FFF-923E-4AEE-AF3B-2B1B88F07C14}">
      <dgm:prSet/>
      <dgm:spPr/>
      <dgm:t>
        <a:bodyPr/>
        <a:lstStyle/>
        <a:p>
          <a:endParaRPr lang="en-US"/>
        </a:p>
      </dgm:t>
    </dgm:pt>
    <dgm:pt modelId="{BE47E187-5B13-408B-BE9F-5B46BDD854CE}">
      <dgm:prSet/>
      <dgm:spPr/>
      <dgm:t>
        <a:bodyPr/>
        <a:lstStyle/>
        <a:p>
          <a:pPr>
            <a:lnSpc>
              <a:spcPct val="100000"/>
            </a:lnSpc>
          </a:pPr>
          <a:r>
            <a:rPr lang="en-US" b="1"/>
            <a:t>WHERE ?</a:t>
          </a:r>
          <a:endParaRPr lang="en-US"/>
        </a:p>
      </dgm:t>
    </dgm:pt>
    <dgm:pt modelId="{79E36BED-AB63-4F21-AF0A-3271B78C8248}" type="parTrans" cxnId="{88CFD5CF-2DFD-4DFC-AA4D-EE9661862EBA}">
      <dgm:prSet/>
      <dgm:spPr/>
      <dgm:t>
        <a:bodyPr/>
        <a:lstStyle/>
        <a:p>
          <a:endParaRPr lang="en-US"/>
        </a:p>
      </dgm:t>
    </dgm:pt>
    <dgm:pt modelId="{25FDDB6C-1C77-49AC-94DE-A40E02CC374E}" type="sibTrans" cxnId="{88CFD5CF-2DFD-4DFC-AA4D-EE9661862EBA}">
      <dgm:prSet/>
      <dgm:spPr/>
      <dgm:t>
        <a:bodyPr/>
        <a:lstStyle/>
        <a:p>
          <a:endParaRPr lang="en-US"/>
        </a:p>
      </dgm:t>
    </dgm:pt>
    <dgm:pt modelId="{59D794D0-B3FF-478A-B52C-9CDDE4E94310}">
      <dgm:prSet/>
      <dgm:spPr/>
      <dgm:t>
        <a:bodyPr/>
        <a:lstStyle/>
        <a:p>
          <a:pPr>
            <a:lnSpc>
              <a:spcPct val="100000"/>
            </a:lnSpc>
          </a:pPr>
          <a:r>
            <a:rPr lang="en-US" b="1"/>
            <a:t>WHY ?</a:t>
          </a:r>
          <a:endParaRPr lang="en-US"/>
        </a:p>
      </dgm:t>
    </dgm:pt>
    <dgm:pt modelId="{ED1175FF-652B-4ADE-B76C-97B0C1BD541C}" type="parTrans" cxnId="{9ABD209A-758B-4914-99D7-FB5F9A8B0426}">
      <dgm:prSet/>
      <dgm:spPr/>
      <dgm:t>
        <a:bodyPr/>
        <a:lstStyle/>
        <a:p>
          <a:endParaRPr lang="en-US"/>
        </a:p>
      </dgm:t>
    </dgm:pt>
    <dgm:pt modelId="{928E28A4-4FA9-46EF-A9CF-50A2FFAC8807}" type="sibTrans" cxnId="{9ABD209A-758B-4914-99D7-FB5F9A8B0426}">
      <dgm:prSet/>
      <dgm:spPr/>
      <dgm:t>
        <a:bodyPr/>
        <a:lstStyle/>
        <a:p>
          <a:endParaRPr lang="en-US"/>
        </a:p>
      </dgm:t>
    </dgm:pt>
    <dgm:pt modelId="{9B4C549B-3AB1-4288-9D3D-120FFE769A78}" type="pres">
      <dgm:prSet presAssocID="{A41605FF-7DFA-4615-BCB9-26B82B525FEB}" presName="root" presStyleCnt="0">
        <dgm:presLayoutVars>
          <dgm:dir/>
          <dgm:resizeHandles val="exact"/>
        </dgm:presLayoutVars>
      </dgm:prSet>
      <dgm:spPr/>
    </dgm:pt>
    <dgm:pt modelId="{8DB43C91-523E-42BF-BF84-CDA73FBF63E8}" type="pres">
      <dgm:prSet presAssocID="{D1D1EAB3-17BF-4FB7-8F98-29392DDA3D73}" presName="compNode" presStyleCnt="0"/>
      <dgm:spPr/>
    </dgm:pt>
    <dgm:pt modelId="{AF7F82CA-3B85-4666-A01E-AC1F8A4E1E07}" type="pres">
      <dgm:prSet presAssocID="{D1D1EAB3-17BF-4FB7-8F98-29392DDA3D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2B9AD74B-9CE3-44C0-93BB-E209D940B6F7}" type="pres">
      <dgm:prSet presAssocID="{D1D1EAB3-17BF-4FB7-8F98-29392DDA3D73}" presName="spaceRect" presStyleCnt="0"/>
      <dgm:spPr/>
    </dgm:pt>
    <dgm:pt modelId="{8F1CD2F4-6E60-4E5D-89D1-E28B80C9C01C}" type="pres">
      <dgm:prSet presAssocID="{D1D1EAB3-17BF-4FB7-8F98-29392DDA3D73}" presName="textRect" presStyleLbl="revTx" presStyleIdx="0" presStyleCnt="3">
        <dgm:presLayoutVars>
          <dgm:chMax val="1"/>
          <dgm:chPref val="1"/>
        </dgm:presLayoutVars>
      </dgm:prSet>
      <dgm:spPr/>
    </dgm:pt>
    <dgm:pt modelId="{42AF8184-43EA-4B3E-BF7C-7C09DDA0D661}" type="pres">
      <dgm:prSet presAssocID="{B313158B-9F80-47DB-A420-0D261F51CDC3}" presName="sibTrans" presStyleCnt="0"/>
      <dgm:spPr/>
    </dgm:pt>
    <dgm:pt modelId="{181E0A38-B509-4A0F-ADFC-FBA6C186B75D}" type="pres">
      <dgm:prSet presAssocID="{BE47E187-5B13-408B-BE9F-5B46BDD854CE}" presName="compNode" presStyleCnt="0"/>
      <dgm:spPr/>
    </dgm:pt>
    <dgm:pt modelId="{20575BAD-162B-4D6A-983A-9454484FF13B}" type="pres">
      <dgm:prSet presAssocID="{BE47E187-5B13-408B-BE9F-5B46BDD854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2147640D-345D-43A6-857B-255FB797F6CF}" type="pres">
      <dgm:prSet presAssocID="{BE47E187-5B13-408B-BE9F-5B46BDD854CE}" presName="spaceRect" presStyleCnt="0"/>
      <dgm:spPr/>
    </dgm:pt>
    <dgm:pt modelId="{AA7AED10-2AFF-49B7-8961-A7123FBA807B}" type="pres">
      <dgm:prSet presAssocID="{BE47E187-5B13-408B-BE9F-5B46BDD854CE}" presName="textRect" presStyleLbl="revTx" presStyleIdx="1" presStyleCnt="3">
        <dgm:presLayoutVars>
          <dgm:chMax val="1"/>
          <dgm:chPref val="1"/>
        </dgm:presLayoutVars>
      </dgm:prSet>
      <dgm:spPr/>
    </dgm:pt>
    <dgm:pt modelId="{FE49BBE0-93C2-4771-B2A8-441EBD7CCD89}" type="pres">
      <dgm:prSet presAssocID="{25FDDB6C-1C77-49AC-94DE-A40E02CC374E}" presName="sibTrans" presStyleCnt="0"/>
      <dgm:spPr/>
    </dgm:pt>
    <dgm:pt modelId="{5107CD00-2EF7-4C9A-B7F9-ABCA1DEF9DCF}" type="pres">
      <dgm:prSet presAssocID="{59D794D0-B3FF-478A-B52C-9CDDE4E94310}" presName="compNode" presStyleCnt="0"/>
      <dgm:spPr/>
    </dgm:pt>
    <dgm:pt modelId="{F6FFA2B0-9944-433C-B2B3-3AFE4EAA2B53}" type="pres">
      <dgm:prSet presAssocID="{59D794D0-B3FF-478A-B52C-9CDDE4E9431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1033E790-A2E7-4780-9F20-7043E0C99297}" type="pres">
      <dgm:prSet presAssocID="{59D794D0-B3FF-478A-B52C-9CDDE4E94310}" presName="spaceRect" presStyleCnt="0"/>
      <dgm:spPr/>
    </dgm:pt>
    <dgm:pt modelId="{F7DB3822-4B42-4A32-AE4E-3451F40C1BE9}" type="pres">
      <dgm:prSet presAssocID="{59D794D0-B3FF-478A-B52C-9CDDE4E94310}" presName="textRect" presStyleLbl="revTx" presStyleIdx="2" presStyleCnt="3">
        <dgm:presLayoutVars>
          <dgm:chMax val="1"/>
          <dgm:chPref val="1"/>
        </dgm:presLayoutVars>
      </dgm:prSet>
      <dgm:spPr/>
    </dgm:pt>
  </dgm:ptLst>
  <dgm:cxnLst>
    <dgm:cxn modelId="{92653931-107B-4E1F-8DDB-7DEF678D4C43}" type="presOf" srcId="{59D794D0-B3FF-478A-B52C-9CDDE4E94310}" destId="{F7DB3822-4B42-4A32-AE4E-3451F40C1BE9}" srcOrd="0" destOrd="0" presId="urn:microsoft.com/office/officeart/2018/2/layout/IconLabelList"/>
    <dgm:cxn modelId="{38AEF83D-2571-4FA1-A072-D71E0A875C33}" type="presOf" srcId="{D1D1EAB3-17BF-4FB7-8F98-29392DDA3D73}" destId="{8F1CD2F4-6E60-4E5D-89D1-E28B80C9C01C}" srcOrd="0" destOrd="0" presId="urn:microsoft.com/office/officeart/2018/2/layout/IconLabelList"/>
    <dgm:cxn modelId="{EF122861-CAD1-44B8-82F1-E40BCB03A584}" type="presOf" srcId="{BE47E187-5B13-408B-BE9F-5B46BDD854CE}" destId="{AA7AED10-2AFF-49B7-8961-A7123FBA807B}" srcOrd="0" destOrd="0" presId="urn:microsoft.com/office/officeart/2018/2/layout/IconLabelList"/>
    <dgm:cxn modelId="{3E6E1E65-D289-4C83-9865-928E6B43B0A7}" type="presOf" srcId="{A41605FF-7DFA-4615-BCB9-26B82B525FEB}" destId="{9B4C549B-3AB1-4288-9D3D-120FFE769A78}" srcOrd="0" destOrd="0" presId="urn:microsoft.com/office/officeart/2018/2/layout/IconLabelList"/>
    <dgm:cxn modelId="{9ABD209A-758B-4914-99D7-FB5F9A8B0426}" srcId="{A41605FF-7DFA-4615-BCB9-26B82B525FEB}" destId="{59D794D0-B3FF-478A-B52C-9CDDE4E94310}" srcOrd="2" destOrd="0" parTransId="{ED1175FF-652B-4ADE-B76C-97B0C1BD541C}" sibTransId="{928E28A4-4FA9-46EF-A9CF-50A2FFAC8807}"/>
    <dgm:cxn modelId="{88CFD5CF-2DFD-4DFC-AA4D-EE9661862EBA}" srcId="{A41605FF-7DFA-4615-BCB9-26B82B525FEB}" destId="{BE47E187-5B13-408B-BE9F-5B46BDD854CE}" srcOrd="1" destOrd="0" parTransId="{79E36BED-AB63-4F21-AF0A-3271B78C8248}" sibTransId="{25FDDB6C-1C77-49AC-94DE-A40E02CC374E}"/>
    <dgm:cxn modelId="{B0DF6FFF-923E-4AEE-AF3B-2B1B88F07C14}" srcId="{A41605FF-7DFA-4615-BCB9-26B82B525FEB}" destId="{D1D1EAB3-17BF-4FB7-8F98-29392DDA3D73}" srcOrd="0" destOrd="0" parTransId="{D3469BBD-B61D-4438-BABA-F7E3D31649E8}" sibTransId="{B313158B-9F80-47DB-A420-0D261F51CDC3}"/>
    <dgm:cxn modelId="{93AE9331-EEE4-4560-9D06-FC8E243E7753}" type="presParOf" srcId="{9B4C549B-3AB1-4288-9D3D-120FFE769A78}" destId="{8DB43C91-523E-42BF-BF84-CDA73FBF63E8}" srcOrd="0" destOrd="0" presId="urn:microsoft.com/office/officeart/2018/2/layout/IconLabelList"/>
    <dgm:cxn modelId="{C6945893-C715-41A5-AB7B-ED569D47B482}" type="presParOf" srcId="{8DB43C91-523E-42BF-BF84-CDA73FBF63E8}" destId="{AF7F82CA-3B85-4666-A01E-AC1F8A4E1E07}" srcOrd="0" destOrd="0" presId="urn:microsoft.com/office/officeart/2018/2/layout/IconLabelList"/>
    <dgm:cxn modelId="{083562E3-7A62-4FC8-8187-8BA222D1D33B}" type="presParOf" srcId="{8DB43C91-523E-42BF-BF84-CDA73FBF63E8}" destId="{2B9AD74B-9CE3-44C0-93BB-E209D940B6F7}" srcOrd="1" destOrd="0" presId="urn:microsoft.com/office/officeart/2018/2/layout/IconLabelList"/>
    <dgm:cxn modelId="{B0735B33-D22C-4228-B0CE-F263373E9C81}" type="presParOf" srcId="{8DB43C91-523E-42BF-BF84-CDA73FBF63E8}" destId="{8F1CD2F4-6E60-4E5D-89D1-E28B80C9C01C}" srcOrd="2" destOrd="0" presId="urn:microsoft.com/office/officeart/2018/2/layout/IconLabelList"/>
    <dgm:cxn modelId="{7B45A90A-93A2-4A6F-A627-A77B3C7025E8}" type="presParOf" srcId="{9B4C549B-3AB1-4288-9D3D-120FFE769A78}" destId="{42AF8184-43EA-4B3E-BF7C-7C09DDA0D661}" srcOrd="1" destOrd="0" presId="urn:microsoft.com/office/officeart/2018/2/layout/IconLabelList"/>
    <dgm:cxn modelId="{CA2D28FA-590C-4967-9890-8F1FE8D6647E}" type="presParOf" srcId="{9B4C549B-3AB1-4288-9D3D-120FFE769A78}" destId="{181E0A38-B509-4A0F-ADFC-FBA6C186B75D}" srcOrd="2" destOrd="0" presId="urn:microsoft.com/office/officeart/2018/2/layout/IconLabelList"/>
    <dgm:cxn modelId="{F9ECB7CD-4413-40F3-AF1F-290E2DD4BE76}" type="presParOf" srcId="{181E0A38-B509-4A0F-ADFC-FBA6C186B75D}" destId="{20575BAD-162B-4D6A-983A-9454484FF13B}" srcOrd="0" destOrd="0" presId="urn:microsoft.com/office/officeart/2018/2/layout/IconLabelList"/>
    <dgm:cxn modelId="{937B17B2-82E5-4661-A1E5-AA04E51C94AC}" type="presParOf" srcId="{181E0A38-B509-4A0F-ADFC-FBA6C186B75D}" destId="{2147640D-345D-43A6-857B-255FB797F6CF}" srcOrd="1" destOrd="0" presId="urn:microsoft.com/office/officeart/2018/2/layout/IconLabelList"/>
    <dgm:cxn modelId="{0D57F3DB-6C9D-4D9A-AF0E-4D7F76ED3309}" type="presParOf" srcId="{181E0A38-B509-4A0F-ADFC-FBA6C186B75D}" destId="{AA7AED10-2AFF-49B7-8961-A7123FBA807B}" srcOrd="2" destOrd="0" presId="urn:microsoft.com/office/officeart/2018/2/layout/IconLabelList"/>
    <dgm:cxn modelId="{4DE973C3-391B-4A0A-88DF-C9B44844A7C7}" type="presParOf" srcId="{9B4C549B-3AB1-4288-9D3D-120FFE769A78}" destId="{FE49BBE0-93C2-4771-B2A8-441EBD7CCD89}" srcOrd="3" destOrd="0" presId="urn:microsoft.com/office/officeart/2018/2/layout/IconLabelList"/>
    <dgm:cxn modelId="{B960950F-68AB-4BF9-952F-0EC74C9AB125}" type="presParOf" srcId="{9B4C549B-3AB1-4288-9D3D-120FFE769A78}" destId="{5107CD00-2EF7-4C9A-B7F9-ABCA1DEF9DCF}" srcOrd="4" destOrd="0" presId="urn:microsoft.com/office/officeart/2018/2/layout/IconLabelList"/>
    <dgm:cxn modelId="{89A0AED5-E1DC-4782-8160-8CE21B36083F}" type="presParOf" srcId="{5107CD00-2EF7-4C9A-B7F9-ABCA1DEF9DCF}" destId="{F6FFA2B0-9944-433C-B2B3-3AFE4EAA2B53}" srcOrd="0" destOrd="0" presId="urn:microsoft.com/office/officeart/2018/2/layout/IconLabelList"/>
    <dgm:cxn modelId="{00BF7B7C-1D2F-4F2D-8FDE-2642DA230C45}" type="presParOf" srcId="{5107CD00-2EF7-4C9A-B7F9-ABCA1DEF9DCF}" destId="{1033E790-A2E7-4780-9F20-7043E0C99297}" srcOrd="1" destOrd="0" presId="urn:microsoft.com/office/officeart/2018/2/layout/IconLabelList"/>
    <dgm:cxn modelId="{3B19955F-2BE8-4EE4-ABB6-62DA5DEDE011}" type="presParOf" srcId="{5107CD00-2EF7-4C9A-B7F9-ABCA1DEF9DCF}" destId="{F7DB3822-4B42-4A32-AE4E-3451F40C1BE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362265-B4B6-417B-BB11-ED207F1C3DC7}"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9B728AE9-B881-4F33-8CBD-068EFE34A6C7}">
      <dgm:prSet/>
      <dgm:spPr/>
      <dgm:t>
        <a:bodyPr/>
        <a:lstStyle/>
        <a:p>
          <a:r>
            <a:rPr lang="en-US"/>
            <a:t>Cơ sở khách quan </a:t>
          </a:r>
        </a:p>
      </dgm:t>
    </dgm:pt>
    <dgm:pt modelId="{3065D221-73BE-4305-B460-531733C64B36}" type="parTrans" cxnId="{1FC2D541-80F1-4CF4-B478-D564CB757032}">
      <dgm:prSet/>
      <dgm:spPr/>
      <dgm:t>
        <a:bodyPr/>
        <a:lstStyle/>
        <a:p>
          <a:endParaRPr lang="en-US"/>
        </a:p>
      </dgm:t>
    </dgm:pt>
    <dgm:pt modelId="{CE10AC49-EEE0-46C9-A517-ABBB0F15361D}" type="sibTrans" cxnId="{1FC2D541-80F1-4CF4-B478-D564CB757032}">
      <dgm:prSet/>
      <dgm:spPr/>
      <dgm:t>
        <a:bodyPr/>
        <a:lstStyle/>
        <a:p>
          <a:endParaRPr lang="en-US"/>
        </a:p>
      </dgm:t>
    </dgm:pt>
    <dgm:pt modelId="{5141F6BB-04D1-4FC1-9FB0-8B79E94B41F7}">
      <dgm:prSet/>
      <dgm:spPr/>
      <dgm:t>
        <a:bodyPr/>
        <a:lstStyle/>
        <a:p>
          <a:r>
            <a:rPr lang="en-US"/>
            <a:t>Cơ sở kỹ thuật</a:t>
          </a:r>
        </a:p>
      </dgm:t>
    </dgm:pt>
    <dgm:pt modelId="{F1ED28C6-D677-448A-A369-E82136D9084A}" type="parTrans" cxnId="{72413088-808A-40E5-A71E-F7FE385D3FE1}">
      <dgm:prSet/>
      <dgm:spPr/>
      <dgm:t>
        <a:bodyPr/>
        <a:lstStyle/>
        <a:p>
          <a:endParaRPr lang="en-US"/>
        </a:p>
      </dgm:t>
    </dgm:pt>
    <dgm:pt modelId="{5D0A53DB-3125-43A6-B8E3-B4EA03C86BFF}" type="sibTrans" cxnId="{72413088-808A-40E5-A71E-F7FE385D3FE1}">
      <dgm:prSet/>
      <dgm:spPr/>
      <dgm:t>
        <a:bodyPr/>
        <a:lstStyle/>
        <a:p>
          <a:endParaRPr lang="en-US"/>
        </a:p>
      </dgm:t>
    </dgm:pt>
    <dgm:pt modelId="{21314EE8-3447-4F3F-BA03-AE83D12DFF19}">
      <dgm:prSet/>
      <dgm:spPr/>
      <dgm:t>
        <a:bodyPr/>
        <a:lstStyle/>
        <a:p>
          <a:r>
            <a:rPr lang="en-US"/>
            <a:t>Thói quen tiêu dung</a:t>
          </a:r>
        </a:p>
      </dgm:t>
    </dgm:pt>
    <dgm:pt modelId="{45F3B850-98F9-4D11-AEC2-C359C9BFF98B}" type="parTrans" cxnId="{3D90AAE3-D1D4-45C6-A89B-2B30DDE049AA}">
      <dgm:prSet/>
      <dgm:spPr/>
      <dgm:t>
        <a:bodyPr/>
        <a:lstStyle/>
        <a:p>
          <a:endParaRPr lang="en-US"/>
        </a:p>
      </dgm:t>
    </dgm:pt>
    <dgm:pt modelId="{BD773646-3A11-4BAF-95AD-62348E46D856}" type="sibTrans" cxnId="{3D90AAE3-D1D4-45C6-A89B-2B30DDE049AA}">
      <dgm:prSet/>
      <dgm:spPr/>
      <dgm:t>
        <a:bodyPr/>
        <a:lstStyle/>
        <a:p>
          <a:endParaRPr lang="en-US"/>
        </a:p>
      </dgm:t>
    </dgm:pt>
    <dgm:pt modelId="{5A96DC91-A9A2-4851-B943-994FA057608B}">
      <dgm:prSet/>
      <dgm:spPr/>
      <dgm:t>
        <a:bodyPr/>
        <a:lstStyle/>
        <a:p>
          <a:r>
            <a:rPr lang="en-US"/>
            <a:t>Tài chính</a:t>
          </a:r>
        </a:p>
      </dgm:t>
    </dgm:pt>
    <dgm:pt modelId="{777FBF4D-BEB4-418C-B20B-8F990B10A644}" type="parTrans" cxnId="{B7D52B1C-1E28-471D-A5B6-4C9D79EB6C10}">
      <dgm:prSet/>
      <dgm:spPr/>
      <dgm:t>
        <a:bodyPr/>
        <a:lstStyle/>
        <a:p>
          <a:endParaRPr lang="en-US"/>
        </a:p>
      </dgm:t>
    </dgm:pt>
    <dgm:pt modelId="{AB935D8D-F99C-4756-B717-238F19B2BA0C}" type="sibTrans" cxnId="{B7D52B1C-1E28-471D-A5B6-4C9D79EB6C10}">
      <dgm:prSet/>
      <dgm:spPr/>
      <dgm:t>
        <a:bodyPr/>
        <a:lstStyle/>
        <a:p>
          <a:endParaRPr lang="en-US"/>
        </a:p>
      </dgm:t>
    </dgm:pt>
    <dgm:pt modelId="{DE686637-9F2E-4350-AC08-F83DD5EFF3C6}" type="pres">
      <dgm:prSet presAssocID="{BA362265-B4B6-417B-BB11-ED207F1C3DC7}" presName="matrix" presStyleCnt="0">
        <dgm:presLayoutVars>
          <dgm:chMax val="1"/>
          <dgm:dir/>
          <dgm:resizeHandles val="exact"/>
        </dgm:presLayoutVars>
      </dgm:prSet>
      <dgm:spPr/>
    </dgm:pt>
    <dgm:pt modelId="{A9CB7788-4C24-4F3B-8726-4CE096C76A5C}" type="pres">
      <dgm:prSet presAssocID="{BA362265-B4B6-417B-BB11-ED207F1C3DC7}" presName="diamond" presStyleLbl="bgShp" presStyleIdx="0" presStyleCnt="1"/>
      <dgm:spPr/>
    </dgm:pt>
    <dgm:pt modelId="{8D473206-5E66-47DF-ACBA-9DB45988B2E3}" type="pres">
      <dgm:prSet presAssocID="{BA362265-B4B6-417B-BB11-ED207F1C3DC7}" presName="quad1" presStyleLbl="node1" presStyleIdx="0" presStyleCnt="4">
        <dgm:presLayoutVars>
          <dgm:chMax val="0"/>
          <dgm:chPref val="0"/>
          <dgm:bulletEnabled val="1"/>
        </dgm:presLayoutVars>
      </dgm:prSet>
      <dgm:spPr/>
    </dgm:pt>
    <dgm:pt modelId="{565C230A-F377-404C-829E-7B83828D62A4}" type="pres">
      <dgm:prSet presAssocID="{BA362265-B4B6-417B-BB11-ED207F1C3DC7}" presName="quad2" presStyleLbl="node1" presStyleIdx="1" presStyleCnt="4">
        <dgm:presLayoutVars>
          <dgm:chMax val="0"/>
          <dgm:chPref val="0"/>
          <dgm:bulletEnabled val="1"/>
        </dgm:presLayoutVars>
      </dgm:prSet>
      <dgm:spPr/>
    </dgm:pt>
    <dgm:pt modelId="{2EAA274F-911D-4A04-8855-3FB8F761BE85}" type="pres">
      <dgm:prSet presAssocID="{BA362265-B4B6-417B-BB11-ED207F1C3DC7}" presName="quad3" presStyleLbl="node1" presStyleIdx="2" presStyleCnt="4">
        <dgm:presLayoutVars>
          <dgm:chMax val="0"/>
          <dgm:chPref val="0"/>
          <dgm:bulletEnabled val="1"/>
        </dgm:presLayoutVars>
      </dgm:prSet>
      <dgm:spPr/>
    </dgm:pt>
    <dgm:pt modelId="{BCF61796-B624-4C0A-80B1-FE4FE69B4E9F}" type="pres">
      <dgm:prSet presAssocID="{BA362265-B4B6-417B-BB11-ED207F1C3DC7}" presName="quad4" presStyleLbl="node1" presStyleIdx="3" presStyleCnt="4">
        <dgm:presLayoutVars>
          <dgm:chMax val="0"/>
          <dgm:chPref val="0"/>
          <dgm:bulletEnabled val="1"/>
        </dgm:presLayoutVars>
      </dgm:prSet>
      <dgm:spPr/>
    </dgm:pt>
  </dgm:ptLst>
  <dgm:cxnLst>
    <dgm:cxn modelId="{5B029A03-18BA-4807-944A-5ACF1176657E}" type="presOf" srcId="{9B728AE9-B881-4F33-8CBD-068EFE34A6C7}" destId="{8D473206-5E66-47DF-ACBA-9DB45988B2E3}" srcOrd="0" destOrd="0" presId="urn:microsoft.com/office/officeart/2005/8/layout/matrix3"/>
    <dgm:cxn modelId="{64EFA60B-E922-48BB-BBC5-FCD0C0DBFC7C}" type="presOf" srcId="{5141F6BB-04D1-4FC1-9FB0-8B79E94B41F7}" destId="{565C230A-F377-404C-829E-7B83828D62A4}" srcOrd="0" destOrd="0" presId="urn:microsoft.com/office/officeart/2005/8/layout/matrix3"/>
    <dgm:cxn modelId="{B7D52B1C-1E28-471D-A5B6-4C9D79EB6C10}" srcId="{BA362265-B4B6-417B-BB11-ED207F1C3DC7}" destId="{5A96DC91-A9A2-4851-B943-994FA057608B}" srcOrd="3" destOrd="0" parTransId="{777FBF4D-BEB4-418C-B20B-8F990B10A644}" sibTransId="{AB935D8D-F99C-4756-B717-238F19B2BA0C}"/>
    <dgm:cxn modelId="{1FC2D541-80F1-4CF4-B478-D564CB757032}" srcId="{BA362265-B4B6-417B-BB11-ED207F1C3DC7}" destId="{9B728AE9-B881-4F33-8CBD-068EFE34A6C7}" srcOrd="0" destOrd="0" parTransId="{3065D221-73BE-4305-B460-531733C64B36}" sibTransId="{CE10AC49-EEE0-46C9-A517-ABBB0F15361D}"/>
    <dgm:cxn modelId="{72413088-808A-40E5-A71E-F7FE385D3FE1}" srcId="{BA362265-B4B6-417B-BB11-ED207F1C3DC7}" destId="{5141F6BB-04D1-4FC1-9FB0-8B79E94B41F7}" srcOrd="1" destOrd="0" parTransId="{F1ED28C6-D677-448A-A369-E82136D9084A}" sibTransId="{5D0A53DB-3125-43A6-B8E3-B4EA03C86BFF}"/>
    <dgm:cxn modelId="{D382259B-98CC-4EB6-ADCD-481034AA07A7}" type="presOf" srcId="{BA362265-B4B6-417B-BB11-ED207F1C3DC7}" destId="{DE686637-9F2E-4350-AC08-F83DD5EFF3C6}" srcOrd="0" destOrd="0" presId="urn:microsoft.com/office/officeart/2005/8/layout/matrix3"/>
    <dgm:cxn modelId="{3BF7EFA9-67DA-4A32-996E-37906C608C4B}" type="presOf" srcId="{5A96DC91-A9A2-4851-B943-994FA057608B}" destId="{BCF61796-B624-4C0A-80B1-FE4FE69B4E9F}" srcOrd="0" destOrd="0" presId="urn:microsoft.com/office/officeart/2005/8/layout/matrix3"/>
    <dgm:cxn modelId="{9F023CB8-EB45-4DB1-969A-ECDE977AF57A}" type="presOf" srcId="{21314EE8-3447-4F3F-BA03-AE83D12DFF19}" destId="{2EAA274F-911D-4A04-8855-3FB8F761BE85}" srcOrd="0" destOrd="0" presId="urn:microsoft.com/office/officeart/2005/8/layout/matrix3"/>
    <dgm:cxn modelId="{3D90AAE3-D1D4-45C6-A89B-2B30DDE049AA}" srcId="{BA362265-B4B6-417B-BB11-ED207F1C3DC7}" destId="{21314EE8-3447-4F3F-BA03-AE83D12DFF19}" srcOrd="2" destOrd="0" parTransId="{45F3B850-98F9-4D11-AEC2-C359C9BFF98B}" sibTransId="{BD773646-3A11-4BAF-95AD-62348E46D856}"/>
    <dgm:cxn modelId="{D74FC598-902E-4F65-B39E-BAF89684F2EE}" type="presParOf" srcId="{DE686637-9F2E-4350-AC08-F83DD5EFF3C6}" destId="{A9CB7788-4C24-4F3B-8726-4CE096C76A5C}" srcOrd="0" destOrd="0" presId="urn:microsoft.com/office/officeart/2005/8/layout/matrix3"/>
    <dgm:cxn modelId="{BAD18930-18AA-4236-8E49-13B93C774BD8}" type="presParOf" srcId="{DE686637-9F2E-4350-AC08-F83DD5EFF3C6}" destId="{8D473206-5E66-47DF-ACBA-9DB45988B2E3}" srcOrd="1" destOrd="0" presId="urn:microsoft.com/office/officeart/2005/8/layout/matrix3"/>
    <dgm:cxn modelId="{58A29414-E2B6-447E-9BCA-1D97876F63EC}" type="presParOf" srcId="{DE686637-9F2E-4350-AC08-F83DD5EFF3C6}" destId="{565C230A-F377-404C-829E-7B83828D62A4}" srcOrd="2" destOrd="0" presId="urn:microsoft.com/office/officeart/2005/8/layout/matrix3"/>
    <dgm:cxn modelId="{8D2E4D0D-F2D0-418C-B9B9-2D3DB657806C}" type="presParOf" srcId="{DE686637-9F2E-4350-AC08-F83DD5EFF3C6}" destId="{2EAA274F-911D-4A04-8855-3FB8F761BE85}" srcOrd="3" destOrd="0" presId="urn:microsoft.com/office/officeart/2005/8/layout/matrix3"/>
    <dgm:cxn modelId="{FAE01649-2814-4431-939A-AD1A314F5445}" type="presParOf" srcId="{DE686637-9F2E-4350-AC08-F83DD5EFF3C6}" destId="{BCF61796-B624-4C0A-80B1-FE4FE69B4E9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F82CA-3B85-4666-A01E-AC1F8A4E1E07}">
      <dsp:nvSpPr>
        <dsp:cNvPr id="0" name=""/>
        <dsp:cNvSpPr/>
      </dsp:nvSpPr>
      <dsp:spPr>
        <a:xfrm>
          <a:off x="1112547" y="1167458"/>
          <a:ext cx="1493136" cy="1493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1CD2F4-6E60-4E5D-89D1-E28B80C9C01C}">
      <dsp:nvSpPr>
        <dsp:cNvPr id="0" name=""/>
        <dsp:cNvSpPr/>
      </dsp:nvSpPr>
      <dsp:spPr>
        <a:xfrm>
          <a:off x="200075" y="3051254"/>
          <a:ext cx="33180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a:t>WHAT ?</a:t>
          </a:r>
          <a:endParaRPr lang="en-US" sz="3600" kern="1200"/>
        </a:p>
      </dsp:txBody>
      <dsp:txXfrm>
        <a:off x="200075" y="3051254"/>
        <a:ext cx="3318082" cy="720000"/>
      </dsp:txXfrm>
    </dsp:sp>
    <dsp:sp modelId="{20575BAD-162B-4D6A-983A-9454484FF13B}">
      <dsp:nvSpPr>
        <dsp:cNvPr id="0" name=""/>
        <dsp:cNvSpPr/>
      </dsp:nvSpPr>
      <dsp:spPr>
        <a:xfrm>
          <a:off x="5011294" y="1167458"/>
          <a:ext cx="1493136" cy="1493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7AED10-2AFF-49B7-8961-A7123FBA807B}">
      <dsp:nvSpPr>
        <dsp:cNvPr id="0" name=""/>
        <dsp:cNvSpPr/>
      </dsp:nvSpPr>
      <dsp:spPr>
        <a:xfrm>
          <a:off x="4098821" y="3051254"/>
          <a:ext cx="33180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a:t>WHERE ?</a:t>
          </a:r>
          <a:endParaRPr lang="en-US" sz="3600" kern="1200"/>
        </a:p>
      </dsp:txBody>
      <dsp:txXfrm>
        <a:off x="4098821" y="3051254"/>
        <a:ext cx="3318082" cy="720000"/>
      </dsp:txXfrm>
    </dsp:sp>
    <dsp:sp modelId="{F6FFA2B0-9944-433C-B2B3-3AFE4EAA2B53}">
      <dsp:nvSpPr>
        <dsp:cNvPr id="0" name=""/>
        <dsp:cNvSpPr/>
      </dsp:nvSpPr>
      <dsp:spPr>
        <a:xfrm>
          <a:off x="8910040" y="1167458"/>
          <a:ext cx="1493136" cy="1493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DB3822-4B42-4A32-AE4E-3451F40C1BE9}">
      <dsp:nvSpPr>
        <dsp:cNvPr id="0" name=""/>
        <dsp:cNvSpPr/>
      </dsp:nvSpPr>
      <dsp:spPr>
        <a:xfrm>
          <a:off x="7997567" y="3051254"/>
          <a:ext cx="33180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1" kern="1200"/>
            <a:t>WHY ?</a:t>
          </a:r>
          <a:endParaRPr lang="en-US" sz="3600" kern="1200"/>
        </a:p>
      </dsp:txBody>
      <dsp:txXfrm>
        <a:off x="7997567" y="3051254"/>
        <a:ext cx="331808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B7788-4C24-4F3B-8726-4CE096C76A5C}">
      <dsp:nvSpPr>
        <dsp:cNvPr id="0" name=""/>
        <dsp:cNvSpPr/>
      </dsp:nvSpPr>
      <dsp:spPr>
        <a:xfrm>
          <a:off x="3288506" y="0"/>
          <a:ext cx="4938713" cy="493871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73206-5E66-47DF-ACBA-9DB45988B2E3}">
      <dsp:nvSpPr>
        <dsp:cNvPr id="0" name=""/>
        <dsp:cNvSpPr/>
      </dsp:nvSpPr>
      <dsp:spPr>
        <a:xfrm>
          <a:off x="3757683" y="469177"/>
          <a:ext cx="1926098" cy="1926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Cơ sở khách quan </a:t>
          </a:r>
        </a:p>
      </dsp:txBody>
      <dsp:txXfrm>
        <a:off x="3851707" y="563201"/>
        <a:ext cx="1738050" cy="1738050"/>
      </dsp:txXfrm>
    </dsp:sp>
    <dsp:sp modelId="{565C230A-F377-404C-829E-7B83828D62A4}">
      <dsp:nvSpPr>
        <dsp:cNvPr id="0" name=""/>
        <dsp:cNvSpPr/>
      </dsp:nvSpPr>
      <dsp:spPr>
        <a:xfrm>
          <a:off x="5831943" y="469177"/>
          <a:ext cx="1926098" cy="1926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Cơ sở kỹ thuật</a:t>
          </a:r>
        </a:p>
      </dsp:txBody>
      <dsp:txXfrm>
        <a:off x="5925967" y="563201"/>
        <a:ext cx="1738050" cy="1738050"/>
      </dsp:txXfrm>
    </dsp:sp>
    <dsp:sp modelId="{2EAA274F-911D-4A04-8855-3FB8F761BE85}">
      <dsp:nvSpPr>
        <dsp:cNvPr id="0" name=""/>
        <dsp:cNvSpPr/>
      </dsp:nvSpPr>
      <dsp:spPr>
        <a:xfrm>
          <a:off x="3757683" y="2543437"/>
          <a:ext cx="1926098" cy="1926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Thói quen tiêu dung</a:t>
          </a:r>
        </a:p>
      </dsp:txBody>
      <dsp:txXfrm>
        <a:off x="3851707" y="2637461"/>
        <a:ext cx="1738050" cy="1738050"/>
      </dsp:txXfrm>
    </dsp:sp>
    <dsp:sp modelId="{BCF61796-B624-4C0A-80B1-FE4FE69B4E9F}">
      <dsp:nvSpPr>
        <dsp:cNvPr id="0" name=""/>
        <dsp:cNvSpPr/>
      </dsp:nvSpPr>
      <dsp:spPr>
        <a:xfrm>
          <a:off x="5831943" y="2543437"/>
          <a:ext cx="1926098" cy="1926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Tài chính</a:t>
          </a:r>
        </a:p>
      </dsp:txBody>
      <dsp:txXfrm>
        <a:off x="5925967" y="2637461"/>
        <a:ext cx="1738050" cy="173805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12/14/2023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12/14/2023</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12/14/2023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12/14/2023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12/14/2023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12/14/2023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12/14/2023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12/14/2023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12/14/2023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12/14/2023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12/14/2023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12/14/2023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6.bin"/><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en-US" dirty="0"/>
              <a:t>WHAT ?</a:t>
            </a:r>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p:txBody>
          <a:bodyPr/>
          <a:lstStyle/>
          <a:p>
            <a:r>
              <a:rPr lang="vi-VN" dirty="0">
                <a:effectLst/>
              </a:rPr>
              <a:t>-Máy bán hàng tự động đơn giản chỉ được hiểu là tủ trưng bày kết hợp chức năng bán lẻ vào khách hàng khi người mua nạp một khoản tiền nhất định qua đầu thu tiền. Hệ thống theo dõi tiền vào bên trong máy,  xác định giá trị của đồng tiền đã nạp và hệ thống xác định danh mục người mua chọn và sử dụng đòn bẩy di chuyển mục mà người mua chọn vào khay lấy hàng. Ngày nay có rất nhiều loại máy bán hàng tự động khác nhau với nhiều công nghệ mua hàng được tích hợp để mua như mua qua thẻ, điện thoại … Nhưng về cơ bản bán lẻ vẫn là mục đích ban đầu của nhà sản xuất máy bán hàng tự động.</a:t>
            </a:r>
            <a:endParaRPr lang="en-US" dirty="0">
              <a:effectLst/>
            </a:endParaRPr>
          </a:p>
          <a:p>
            <a:endParaRPr lang="en-US" dirty="0"/>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10</a:t>
            </a:fld>
            <a:endParaRPr lang="en-US"/>
          </a:p>
        </p:txBody>
      </p:sp>
    </p:spTree>
    <p:extLst>
      <p:ext uri="{BB962C8B-B14F-4D97-AF65-F5344CB8AC3E}">
        <p14:creationId xmlns:p14="http://schemas.microsoft.com/office/powerpoint/2010/main" val="309251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6BEC-E48C-BDDF-94F0-6C2934B68562}"/>
              </a:ext>
            </a:extLst>
          </p:cNvPr>
          <p:cNvSpPr>
            <a:spLocks noGrp="1"/>
          </p:cNvSpPr>
          <p:nvPr>
            <p:ph type="title"/>
          </p:nvPr>
        </p:nvSpPr>
        <p:spPr/>
        <p:txBody>
          <a:bodyPr/>
          <a:lstStyle/>
          <a:p>
            <a:r>
              <a:rPr lang="en-US" dirty="0"/>
              <a:t>WHERE ?</a:t>
            </a:r>
          </a:p>
        </p:txBody>
      </p:sp>
      <p:sp>
        <p:nvSpPr>
          <p:cNvPr id="3" name="Text Placeholder 2">
            <a:extLst>
              <a:ext uri="{FF2B5EF4-FFF2-40B4-BE49-F238E27FC236}">
                <a16:creationId xmlns:a16="http://schemas.microsoft.com/office/drawing/2014/main" id="{B2CA74F8-E0F4-8429-357A-3122C765A1E0}"/>
              </a:ext>
            </a:extLst>
          </p:cNvPr>
          <p:cNvSpPr>
            <a:spLocks noGrp="1"/>
          </p:cNvSpPr>
          <p:nvPr>
            <p:ph type="body" sz="quarter" idx="13"/>
          </p:nvPr>
        </p:nvSpPr>
        <p:spPr/>
        <p:txBody>
          <a:bodyPr/>
          <a:lstStyle/>
          <a:p>
            <a:pPr marL="0" marR="0">
              <a:lnSpc>
                <a:spcPct val="107000"/>
              </a:lnSpc>
              <a:spcBef>
                <a:spcPts val="0"/>
              </a:spcBef>
              <a:spcAft>
                <a:spcPts val="800"/>
              </a:spcAft>
            </a:pPr>
            <a:r>
              <a:rPr lang="vi-VN" sz="2400" dirty="0">
                <a:effectLst/>
              </a:rPr>
              <a:t>-Trong thời gian mấy năm trở lại đây, mô hình máy bán hàng tự động được triển khai và lắp đặt hàng loạt tại một số địa điểm công cộng như: bệnh viện, phòng khám, sân bay, sân ga, các cây xăng…Các máy bán hàng tự động thông minh này góp phần nâng cao hình ảnh văn minh, cũng như bộ mặt hiện đại của Thành phố chúng ta đang sống. Và hơn hết là nhằm phục vụ những nhu cầu và tiện ích của người dân.</a:t>
            </a:r>
            <a:endParaRPr lang="en-US" sz="2400" dirty="0">
              <a:effectLst/>
            </a:endParaRPr>
          </a:p>
          <a:p>
            <a:pPr marL="0" marR="0">
              <a:lnSpc>
                <a:spcPct val="107000"/>
              </a:lnSpc>
              <a:spcBef>
                <a:spcPts val="0"/>
              </a:spcBef>
              <a:spcAft>
                <a:spcPts val="800"/>
              </a:spcAft>
            </a:pPr>
            <a:r>
              <a:rPr lang="vi-VN" sz="2400" dirty="0">
                <a:effectLst/>
              </a:rPr>
              <a:t>Ngoài các địa điểm nêu trên, trường học cũng là một trong những địa điểm trọng yếu có thể triển khai mô hình máy bán hàng tự động. Vì trên thế giới, máy bán hàng tự động tại trường học đã khá là phổ biến, thực sự đã mang đến nhiều lợi ích và sự tiện dụng cho học sinh cũng như cán bộ công nhân viên trong trường.</a:t>
            </a:r>
            <a:endParaRPr lang="en-US" sz="2400" dirty="0">
              <a:effectLst/>
            </a:endParaRPr>
          </a:p>
          <a:p>
            <a:endParaRPr lang="en-US" sz="2400" dirty="0"/>
          </a:p>
        </p:txBody>
      </p:sp>
      <p:sp>
        <p:nvSpPr>
          <p:cNvPr id="4" name="Slide Number Placeholder 3">
            <a:extLst>
              <a:ext uri="{FF2B5EF4-FFF2-40B4-BE49-F238E27FC236}">
                <a16:creationId xmlns:a16="http://schemas.microsoft.com/office/drawing/2014/main" id="{A18D809F-4B02-D320-612D-7E03C30B071C}"/>
              </a:ext>
            </a:extLst>
          </p:cNvPr>
          <p:cNvSpPr>
            <a:spLocks noGrp="1"/>
          </p:cNvSpPr>
          <p:nvPr>
            <p:ph type="sldNum" sz="quarter" idx="12"/>
          </p:nvPr>
        </p:nvSpPr>
        <p:spPr/>
        <p:txBody>
          <a:bodyPr/>
          <a:lstStyle/>
          <a:p>
            <a:fld id="{9EA0BE3B-158A-4EDF-80DC-E394A0D1600F}" type="slidenum">
              <a:rPr lang="en-US" smtClean="0"/>
              <a:pPr/>
              <a:t>11</a:t>
            </a:fld>
            <a:endParaRPr lang="en-US"/>
          </a:p>
        </p:txBody>
      </p:sp>
    </p:spTree>
    <p:extLst>
      <p:ext uri="{BB962C8B-B14F-4D97-AF65-F5344CB8AC3E}">
        <p14:creationId xmlns:p14="http://schemas.microsoft.com/office/powerpoint/2010/main" val="198067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en-US" dirty="0"/>
              <a:t>WHY ?</a:t>
            </a:r>
          </a:p>
        </p:txBody>
      </p:sp>
      <p:sp>
        <p:nvSpPr>
          <p:cNvPr id="4" name="Chart Placeholder 3">
            <a:extLst>
              <a:ext uri="{FF2B5EF4-FFF2-40B4-BE49-F238E27FC236}">
                <a16:creationId xmlns:a16="http://schemas.microsoft.com/office/drawing/2014/main" id="{C8E2D656-4DFD-D837-76D3-A143B0106EB5}"/>
              </a:ext>
            </a:extLst>
          </p:cNvPr>
          <p:cNvSpPr>
            <a:spLocks noGrp="1"/>
          </p:cNvSpPr>
          <p:nvPr>
            <p:ph type="chart" sz="quarter" idx="13"/>
          </p:nvPr>
        </p:nvSpPr>
        <p:spPr/>
        <p:txBody>
          <a:bodyPr/>
          <a:lstStyle/>
          <a:p>
            <a:pPr marL="0" marR="0" indent="0">
              <a:lnSpc>
                <a:spcPct val="107000"/>
              </a:lnSpc>
              <a:spcBef>
                <a:spcPts val="0"/>
              </a:spcBef>
              <a:spcAft>
                <a:spcPts val="800"/>
              </a:spcAft>
              <a:buNone/>
            </a:pPr>
            <a:r>
              <a:rPr lang="vi-VN" b="1" u="sng" dirty="0">
                <a:effectLst/>
                <a:latin typeface="+mj-lt"/>
                <a:ea typeface="Calibri" panose="020F0502020204030204" pitchFamily="34" charset="0"/>
                <a:cs typeface="Times New Roman" panose="02020603050405020304" pitchFamily="18" charset="0"/>
              </a:rPr>
              <a:t>Tối ưu hóa diện tích sử dụng</a:t>
            </a:r>
            <a:endParaRPr lang="en-US" b="1" u="sng"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Mỗi loại máy bán hàng tự động có thể khác nhau đôi chút về kích thước và công suất, nhưng có tính năng chung là tiết kiệm không gian. Mỗi máy bán hàng tự động chỉ chiếm 1m2 đất, nhưng có thể chứa đến 50 sản phẩm các loại và thương hiệu khác nhau, tạo cho khách hàng nhiều sự lựa chọn.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Picture Placeholder 4">
            <a:extLst>
              <a:ext uri="{FF2B5EF4-FFF2-40B4-BE49-F238E27FC236}">
                <a16:creationId xmlns:a16="http://schemas.microsoft.com/office/drawing/2014/main" id="{9CBAF409-B126-D20D-BE76-1D4AFBEB4A86}"/>
              </a:ext>
            </a:extLst>
          </p:cNvPr>
          <p:cNvSpPr>
            <a:spLocks noGrp="1"/>
          </p:cNvSpPr>
          <p:nvPr>
            <p:ph type="pic" sz="quarter" idx="14"/>
          </p:nvPr>
        </p:nvSpPr>
        <p:spPr/>
        <p:txBody>
          <a:bodyPr/>
          <a:lstStyle/>
          <a:p>
            <a:pPr marL="0" marR="0" indent="0">
              <a:lnSpc>
                <a:spcPct val="107000"/>
              </a:lnSpc>
              <a:spcBef>
                <a:spcPts val="0"/>
              </a:spcBef>
              <a:spcAft>
                <a:spcPts val="800"/>
              </a:spcAft>
              <a:buNone/>
            </a:pPr>
            <a:r>
              <a:rPr lang="vi-VN" b="1" u="sng" dirty="0">
                <a:effectLst/>
                <a:latin typeface="Times New Roman" panose="02020603050405020304" pitchFamily="18" charset="0"/>
                <a:ea typeface="Calibri" panose="020F0502020204030204" pitchFamily="34" charset="0"/>
                <a:cs typeface="Times New Roman" panose="02020603050405020304" pitchFamily="18" charset="0"/>
              </a:rPr>
              <a:t> Nhiều lựa chọn vị trí đặt máy bán hàng tự động</a:t>
            </a:r>
            <a:endParaRPr lang="en-US" b="1"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Với kích thước nhỏ gọn của nó, máy bán hàng có thể được đặt ở bất kỳ vị trí nào như cầu thang, hành lang hoặc các tòa nhà văn phòng, căng tin trường học,...  Đặc biệt những nơi có người qua lại đông đúc, bạn có thể dễ dàng tìm thấy máy bán hàng tự động ở những nơi như sân thể dục, sân trường,.. Những nơi này rất thuận lợi để sinh viên mua hàng mà không cần đi xa.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Nó không cần phải giống như các gian hàng phải được đặt ở phía trước của đường phố để có khách hàng, máy bán hàng tự động đặt ở mọi vị trí trong mọi nơi trống.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8433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4FFE35-60AB-5368-46C5-E023979AB34A}"/>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CBCD9E4D-3ED9-00B5-9202-D4D5EB6300D5}"/>
              </a:ext>
            </a:extLst>
          </p:cNvPr>
          <p:cNvSpPr>
            <a:spLocks noGrp="1"/>
          </p:cNvSpPr>
          <p:nvPr>
            <p:ph type="title"/>
          </p:nvPr>
        </p:nvSpPr>
        <p:spPr/>
        <p:txBody>
          <a:bodyPr/>
          <a:lstStyle/>
          <a:p>
            <a:r>
              <a:rPr lang="en-US" dirty="0"/>
              <a:t>WHY?</a:t>
            </a:r>
          </a:p>
        </p:txBody>
      </p:sp>
      <p:sp>
        <p:nvSpPr>
          <p:cNvPr id="4" name="Chart Placeholder 3">
            <a:extLst>
              <a:ext uri="{FF2B5EF4-FFF2-40B4-BE49-F238E27FC236}">
                <a16:creationId xmlns:a16="http://schemas.microsoft.com/office/drawing/2014/main" id="{D0FFA72D-FC82-CB2C-0D9E-D0FF859847DD}"/>
              </a:ext>
            </a:extLst>
          </p:cNvPr>
          <p:cNvSpPr>
            <a:spLocks noGrp="1"/>
          </p:cNvSpPr>
          <p:nvPr>
            <p:ph type="chart" sz="quarter" idx="13"/>
          </p:nvPr>
        </p:nvSpPr>
        <p:spPr/>
        <p:txBody>
          <a:bodyPr/>
          <a:lstStyle/>
          <a:p>
            <a:pPr marL="0" indent="0">
              <a:buNone/>
            </a:pPr>
            <a:r>
              <a:rPr lang="vi-VN" b="1" u="sng" dirty="0">
                <a:effectLst/>
                <a:latin typeface="+mj-lt"/>
                <a:ea typeface="Calibri" panose="020F0502020204030204" pitchFamily="34" charset="0"/>
                <a:cs typeface="Times New Roman" panose="02020603050405020304" pitchFamily="18" charset="0"/>
              </a:rPr>
              <a:t>Tác động từ hình vi mua sắm của người tiêu dùng ( sinh viên, giảng viên)</a:t>
            </a:r>
            <a:endParaRPr lang="en-US" b="1" u="sng" dirty="0">
              <a:effectLst/>
              <a:latin typeface="+mj-lt"/>
              <a:ea typeface="Calibri" panose="020F0502020204030204" pitchFamily="34" charset="0"/>
              <a:cs typeface="Times New Roman" panose="02020603050405020304" pitchFamily="18" charset="0"/>
            </a:endParaRPr>
          </a:p>
          <a:p>
            <a:r>
              <a:rPr lang="en-US" sz="2000" dirty="0" err="1"/>
              <a:t>Giúp</a:t>
            </a:r>
            <a:r>
              <a:rPr lang="en-US" sz="2000" dirty="0"/>
              <a:t> </a:t>
            </a:r>
            <a:r>
              <a:rPr lang="en-US" sz="2000" dirty="0" err="1"/>
              <a:t>mua</a:t>
            </a:r>
            <a:r>
              <a:rPr lang="en-US" sz="2000" dirty="0"/>
              <a:t> </a:t>
            </a:r>
            <a:r>
              <a:rPr lang="en-US" sz="2000" dirty="0" err="1"/>
              <a:t>bán</a:t>
            </a:r>
            <a:r>
              <a:rPr lang="en-US" sz="2000" dirty="0"/>
              <a:t> hang </a:t>
            </a:r>
            <a:r>
              <a:rPr lang="en-US" sz="2000" dirty="0" err="1"/>
              <a:t>trở</a:t>
            </a:r>
            <a:r>
              <a:rPr lang="en-US" sz="2000" dirty="0"/>
              <a:t> </a:t>
            </a:r>
            <a:r>
              <a:rPr lang="en-US" sz="2000" dirty="0" err="1"/>
              <a:t>nên</a:t>
            </a:r>
            <a:r>
              <a:rPr lang="en-US" sz="2000" dirty="0"/>
              <a:t> </a:t>
            </a:r>
            <a:r>
              <a:rPr lang="en-US" sz="2000" dirty="0" err="1"/>
              <a:t>đơn</a:t>
            </a:r>
            <a:r>
              <a:rPr lang="en-US" sz="2000" dirty="0"/>
              <a:t> </a:t>
            </a:r>
            <a:r>
              <a:rPr lang="en-US" sz="2000" dirty="0" err="1"/>
              <a:t>giản</a:t>
            </a:r>
            <a:r>
              <a:rPr lang="en-US" sz="2000" dirty="0"/>
              <a:t> </a:t>
            </a:r>
            <a:r>
              <a:rPr lang="en-US" sz="2000" dirty="0" err="1"/>
              <a:t>và</a:t>
            </a:r>
            <a:r>
              <a:rPr lang="en-US" sz="2000" dirty="0"/>
              <a:t> </a:t>
            </a:r>
            <a:r>
              <a:rPr lang="en-US" sz="2000" dirty="0" err="1"/>
              <a:t>thuận</a:t>
            </a:r>
            <a:r>
              <a:rPr lang="en-US" sz="2000" dirty="0"/>
              <a:t> </a:t>
            </a:r>
            <a:r>
              <a:rPr lang="en-US" sz="2000" dirty="0" err="1"/>
              <a:t>tiện</a:t>
            </a:r>
            <a:r>
              <a:rPr lang="en-US" sz="2000" dirty="0"/>
              <a:t> </a:t>
            </a:r>
            <a:r>
              <a:rPr lang="en-US" sz="2000" dirty="0" err="1"/>
              <a:t>hơn</a:t>
            </a:r>
            <a:endParaRPr lang="en-US" sz="2000" dirty="0"/>
          </a:p>
          <a:p>
            <a:r>
              <a:rPr lang="en-US" sz="2000" dirty="0"/>
              <a:t>Giao </a:t>
            </a:r>
            <a:r>
              <a:rPr lang="en-US" sz="2000" dirty="0" err="1"/>
              <a:t>dịch</a:t>
            </a:r>
            <a:r>
              <a:rPr lang="en-US" sz="2000" dirty="0"/>
              <a:t> an </a:t>
            </a:r>
            <a:r>
              <a:rPr lang="en-US" sz="2000" dirty="0" err="1"/>
              <a:t>toàn</a:t>
            </a:r>
            <a:r>
              <a:rPr lang="en-US" sz="2000" dirty="0"/>
              <a:t>, </a:t>
            </a:r>
            <a:r>
              <a:rPr lang="en-US" sz="2000" dirty="0" err="1"/>
              <a:t>giá</a:t>
            </a:r>
            <a:r>
              <a:rPr lang="en-US" sz="2000" dirty="0"/>
              <a:t> </a:t>
            </a:r>
            <a:r>
              <a:rPr lang="en-US" sz="2000" dirty="0" err="1"/>
              <a:t>cả</a:t>
            </a:r>
            <a:r>
              <a:rPr lang="en-US" sz="2000" dirty="0"/>
              <a:t> </a:t>
            </a:r>
            <a:r>
              <a:rPr lang="en-US" sz="2000" dirty="0" err="1"/>
              <a:t>phải</a:t>
            </a:r>
            <a:r>
              <a:rPr lang="en-US" sz="2000" dirty="0"/>
              <a:t> </a:t>
            </a:r>
            <a:r>
              <a:rPr lang="en-US" sz="2000" dirty="0" err="1"/>
              <a:t>chăng</a:t>
            </a:r>
            <a:r>
              <a:rPr lang="en-US" sz="2000" dirty="0"/>
              <a:t>, </a:t>
            </a:r>
            <a:r>
              <a:rPr lang="en-US" sz="2000" dirty="0" err="1"/>
              <a:t>không</a:t>
            </a:r>
            <a:r>
              <a:rPr lang="en-US" sz="2000" dirty="0"/>
              <a:t> </a:t>
            </a:r>
            <a:r>
              <a:rPr lang="en-US" sz="2000" dirty="0" err="1"/>
              <a:t>sợ</a:t>
            </a:r>
            <a:r>
              <a:rPr lang="en-US" sz="2000" dirty="0"/>
              <a:t> </a:t>
            </a:r>
            <a:r>
              <a:rPr lang="en-US" sz="2000" dirty="0" err="1"/>
              <a:t>chặt</a:t>
            </a:r>
            <a:r>
              <a:rPr lang="en-US" sz="2000" dirty="0"/>
              <a:t> </a:t>
            </a:r>
            <a:r>
              <a:rPr lang="en-US" sz="2000" dirty="0" err="1"/>
              <a:t>chém</a:t>
            </a:r>
            <a:r>
              <a:rPr lang="en-US" sz="2000" dirty="0"/>
              <a:t> </a:t>
            </a:r>
            <a:r>
              <a:rPr lang="en-US" sz="2000" dirty="0" err="1"/>
              <a:t>giá</a:t>
            </a:r>
            <a:endParaRPr lang="en-US" sz="2000" dirty="0"/>
          </a:p>
          <a:p>
            <a:r>
              <a:rPr lang="en-US" sz="2000" dirty="0" err="1"/>
              <a:t>Dễ</a:t>
            </a:r>
            <a:r>
              <a:rPr lang="en-US" sz="2000" dirty="0"/>
              <a:t> </a:t>
            </a:r>
            <a:r>
              <a:rPr lang="en-US" sz="2000" dirty="0" err="1"/>
              <a:t>dàng</a:t>
            </a:r>
            <a:r>
              <a:rPr lang="en-US" sz="2000" dirty="0"/>
              <a:t> </a:t>
            </a:r>
            <a:r>
              <a:rPr lang="en-US" sz="2000" dirty="0" err="1"/>
              <a:t>sử</a:t>
            </a:r>
            <a:r>
              <a:rPr lang="en-US" sz="2000" dirty="0"/>
              <a:t> </a:t>
            </a:r>
            <a:r>
              <a:rPr lang="en-US" sz="2000" dirty="0" err="1"/>
              <a:t>dụng</a:t>
            </a:r>
            <a:r>
              <a:rPr lang="en-US" sz="2000" dirty="0"/>
              <a:t> </a:t>
            </a:r>
            <a:r>
              <a:rPr lang="en-US" sz="2000" dirty="0" err="1"/>
              <a:t>thích</a:t>
            </a:r>
            <a:r>
              <a:rPr lang="en-US" sz="2000" dirty="0"/>
              <a:t> </a:t>
            </a:r>
            <a:r>
              <a:rPr lang="en-US" sz="2000" dirty="0" err="1"/>
              <a:t>hợp</a:t>
            </a:r>
            <a:r>
              <a:rPr lang="en-US" sz="2000" dirty="0"/>
              <a:t> </a:t>
            </a:r>
            <a:r>
              <a:rPr lang="en-US" sz="2000" dirty="0" err="1"/>
              <a:t>cho</a:t>
            </a:r>
            <a:r>
              <a:rPr lang="en-US" sz="2000" dirty="0"/>
              <a:t> </a:t>
            </a:r>
            <a:r>
              <a:rPr lang="en-US" sz="2000" dirty="0" err="1"/>
              <a:t>nhiều</a:t>
            </a:r>
            <a:r>
              <a:rPr lang="en-US" sz="2000" dirty="0"/>
              <a:t> </a:t>
            </a:r>
            <a:r>
              <a:rPr lang="en-US" sz="2000" dirty="0" err="1"/>
              <a:t>người</a:t>
            </a:r>
            <a:r>
              <a:rPr lang="en-US" sz="2000" dirty="0"/>
              <a:t> </a:t>
            </a:r>
            <a:r>
              <a:rPr lang="en-US" sz="2000" dirty="0" err="1"/>
              <a:t>mua</a:t>
            </a:r>
            <a:r>
              <a:rPr lang="en-US" sz="2000" dirty="0"/>
              <a:t> </a:t>
            </a:r>
            <a:r>
              <a:rPr lang="en-US" sz="2000" dirty="0" err="1"/>
              <a:t>khác</a:t>
            </a:r>
            <a:r>
              <a:rPr lang="en-US" sz="2000" dirty="0"/>
              <a:t> </a:t>
            </a:r>
            <a:r>
              <a:rPr lang="en-US" sz="2000" dirty="0" err="1"/>
              <a:t>nhau</a:t>
            </a:r>
            <a:endParaRPr lang="en-US" sz="2000" dirty="0"/>
          </a:p>
          <a:p>
            <a:endParaRPr lang="en-US" sz="2000" dirty="0"/>
          </a:p>
        </p:txBody>
      </p:sp>
      <p:sp>
        <p:nvSpPr>
          <p:cNvPr id="5" name="Picture Placeholder 4">
            <a:extLst>
              <a:ext uri="{FF2B5EF4-FFF2-40B4-BE49-F238E27FC236}">
                <a16:creationId xmlns:a16="http://schemas.microsoft.com/office/drawing/2014/main" id="{ADD6A064-E58C-773E-6A6A-3124CFEBD840}"/>
              </a:ext>
            </a:extLst>
          </p:cNvPr>
          <p:cNvSpPr>
            <a:spLocks noGrp="1"/>
          </p:cNvSpPr>
          <p:nvPr>
            <p:ph type="pic" sz="quarter" idx="14"/>
          </p:nvPr>
        </p:nvSpPr>
        <p:spPr/>
        <p:txBody>
          <a:bodyPr/>
          <a:lstStyle/>
          <a:p>
            <a:pPr marL="0" indent="0">
              <a:buNone/>
            </a:pPr>
            <a:r>
              <a:rPr lang="vi-VN" b="1" u="sng" dirty="0">
                <a:effectLst/>
                <a:latin typeface="+mj-lt"/>
                <a:ea typeface="Calibri" panose="020F0502020204030204" pitchFamily="34" charset="0"/>
                <a:cs typeface="Times New Roman" panose="02020603050405020304" pitchFamily="18" charset="0"/>
              </a:rPr>
              <a:t>Tác động đến tâm lý người mua hàng</a:t>
            </a:r>
            <a:endParaRPr lang="en-US" b="1" u="sng" dirty="0">
              <a:effectLst/>
              <a:latin typeface="+mj-lt"/>
              <a:ea typeface="Calibri" panose="020F0502020204030204" pitchFamily="34" charset="0"/>
              <a:cs typeface="Times New Roman" panose="02020603050405020304" pitchFamily="18" charset="0"/>
            </a:endParaRPr>
          </a:p>
          <a:p>
            <a:endParaRPr lang="en-US" sz="2000" dirty="0">
              <a:effectLst/>
              <a:latin typeface="+mj-lt"/>
              <a:ea typeface="Calibri" panose="020F0502020204030204" pitchFamily="34" charset="0"/>
              <a:cs typeface="Times New Roman" panose="02020603050405020304" pitchFamily="18" charset="0"/>
            </a:endParaRPr>
          </a:p>
          <a:p>
            <a:r>
              <a:rPr lang="en-US" sz="2000" dirty="0" err="1"/>
              <a:t>Hợp</a:t>
            </a:r>
            <a:r>
              <a:rPr lang="en-US" sz="2000" dirty="0"/>
              <a:t> </a:t>
            </a:r>
            <a:r>
              <a:rPr lang="en-US" sz="2000" dirty="0" err="1"/>
              <a:t>vệ</a:t>
            </a:r>
            <a:r>
              <a:rPr lang="en-US" sz="2000" dirty="0"/>
              <a:t> </a:t>
            </a:r>
            <a:r>
              <a:rPr lang="en-US" sz="2000" dirty="0" err="1"/>
              <a:t>sinh</a:t>
            </a:r>
            <a:r>
              <a:rPr lang="en-US" sz="2000" dirty="0"/>
              <a:t> an </a:t>
            </a:r>
            <a:r>
              <a:rPr lang="en-US" sz="2000" dirty="0" err="1"/>
              <a:t>toàn</a:t>
            </a:r>
            <a:r>
              <a:rPr lang="en-US" sz="2000" dirty="0"/>
              <a:t> </a:t>
            </a:r>
            <a:r>
              <a:rPr lang="en-US" sz="2000" dirty="0" err="1"/>
              <a:t>thực</a:t>
            </a:r>
            <a:r>
              <a:rPr lang="en-US" sz="2000" dirty="0"/>
              <a:t> </a:t>
            </a:r>
            <a:r>
              <a:rPr lang="en-US" sz="2000" dirty="0" err="1"/>
              <a:t>phẩm</a:t>
            </a:r>
            <a:endParaRPr lang="en-US" sz="2000" dirty="0"/>
          </a:p>
          <a:p>
            <a:r>
              <a:rPr lang="en-US" sz="2000" dirty="0" err="1"/>
              <a:t>Tiện</a:t>
            </a:r>
            <a:r>
              <a:rPr lang="en-US" sz="2000" dirty="0"/>
              <a:t> </a:t>
            </a:r>
            <a:r>
              <a:rPr lang="en-US" sz="2000" dirty="0" err="1"/>
              <a:t>lợi</a:t>
            </a:r>
            <a:r>
              <a:rPr lang="en-US" sz="2000" dirty="0"/>
              <a:t> </a:t>
            </a:r>
            <a:r>
              <a:rPr lang="en-US" sz="2000" dirty="0" err="1"/>
              <a:t>không</a:t>
            </a:r>
            <a:r>
              <a:rPr lang="en-US" sz="2000" dirty="0"/>
              <a:t> </a:t>
            </a:r>
            <a:r>
              <a:rPr lang="en-US" sz="2000" dirty="0" err="1"/>
              <a:t>mất</a:t>
            </a:r>
            <a:r>
              <a:rPr lang="en-US" sz="2000" dirty="0"/>
              <a:t> </a:t>
            </a:r>
            <a:r>
              <a:rPr lang="en-US" sz="2000" dirty="0" err="1"/>
              <a:t>công</a:t>
            </a:r>
            <a:r>
              <a:rPr lang="en-US" sz="2000" dirty="0"/>
              <a:t> </a:t>
            </a:r>
            <a:r>
              <a:rPr lang="en-US" sz="2000" dirty="0" err="1"/>
              <a:t>đi</a:t>
            </a:r>
            <a:r>
              <a:rPr lang="en-US" sz="2000" dirty="0"/>
              <a:t> xa</a:t>
            </a:r>
          </a:p>
          <a:p>
            <a:r>
              <a:rPr lang="en-US" sz="2000" dirty="0" err="1"/>
              <a:t>Tạo</a:t>
            </a:r>
            <a:r>
              <a:rPr lang="en-US" sz="2000" dirty="0"/>
              <a:t> </a:t>
            </a:r>
            <a:r>
              <a:rPr lang="en-US" sz="2000" dirty="0" err="1"/>
              <a:t>sự</a:t>
            </a:r>
            <a:r>
              <a:rPr lang="en-US" sz="2000" dirty="0"/>
              <a:t> an </a:t>
            </a:r>
            <a:r>
              <a:rPr lang="en-US" sz="2000" dirty="0" err="1"/>
              <a:t>toàn</a:t>
            </a:r>
            <a:r>
              <a:rPr lang="en-US" sz="2000" dirty="0"/>
              <a:t> an </a:t>
            </a:r>
            <a:r>
              <a:rPr lang="en-US" sz="2000" dirty="0" err="1"/>
              <a:t>ninh</a:t>
            </a:r>
            <a:r>
              <a:rPr lang="en-US" sz="2000" dirty="0"/>
              <a:t> </a:t>
            </a:r>
            <a:r>
              <a:rPr lang="en-US" sz="2000" dirty="0" err="1"/>
              <a:t>trường</a:t>
            </a:r>
            <a:r>
              <a:rPr lang="en-US" sz="2000" dirty="0"/>
              <a:t> </a:t>
            </a:r>
            <a:r>
              <a:rPr lang="en-US" sz="2000" dirty="0" err="1"/>
              <a:t>học</a:t>
            </a:r>
            <a:r>
              <a:rPr lang="en-US" sz="2000" dirty="0"/>
              <a:t> </a:t>
            </a:r>
            <a:r>
              <a:rPr lang="en-US" sz="2000" dirty="0" err="1"/>
              <a:t>cho</a:t>
            </a:r>
            <a:r>
              <a:rPr lang="en-US" sz="2000" dirty="0"/>
              <a:t> </a:t>
            </a:r>
            <a:r>
              <a:rPr lang="en-US" sz="2000" dirty="0" err="1"/>
              <a:t>sinh</a:t>
            </a:r>
            <a:r>
              <a:rPr lang="en-US" sz="2000" dirty="0"/>
              <a:t> </a:t>
            </a:r>
            <a:r>
              <a:rPr lang="en-US" sz="2000" dirty="0" err="1"/>
              <a:t>viên</a:t>
            </a:r>
            <a:endParaRPr lang="en-US" sz="2000" dirty="0"/>
          </a:p>
        </p:txBody>
      </p:sp>
    </p:spTree>
    <p:extLst>
      <p:ext uri="{BB962C8B-B14F-4D97-AF65-F5344CB8AC3E}">
        <p14:creationId xmlns:p14="http://schemas.microsoft.com/office/powerpoint/2010/main" val="4213717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sz="2400" dirty="0"/>
              <a:t>CÁC ĐIỀU KIỆN TRONG VIỆC SỬ DỤNG MÁY BÁN HANG TỰ ĐỘNG TẠI HUST</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14</a:t>
            </a:fld>
            <a:endParaRPr lang="en-US"/>
          </a:p>
        </p:txBody>
      </p:sp>
      <p:graphicFrame>
        <p:nvGraphicFramePr>
          <p:cNvPr id="6" name="Text Placeholder 2">
            <a:extLst>
              <a:ext uri="{FF2B5EF4-FFF2-40B4-BE49-F238E27FC236}">
                <a16:creationId xmlns:a16="http://schemas.microsoft.com/office/drawing/2014/main" id="{002070FA-DE0B-D80B-F403-5969BF5D37A8}"/>
              </a:ext>
            </a:extLst>
          </p:cNvPr>
          <p:cNvGraphicFramePr/>
          <p:nvPr/>
        </p:nvGraphicFramePr>
        <p:xfrm>
          <a:off x="337539" y="1032510"/>
          <a:ext cx="11515725" cy="493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156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9A72-A7C0-3095-56CA-525AEFEA1BB6}"/>
              </a:ext>
            </a:extLst>
          </p:cNvPr>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khác</a:t>
            </a:r>
            <a:r>
              <a:rPr lang="en-US" dirty="0"/>
              <a:t> </a:t>
            </a:r>
            <a:r>
              <a:rPr lang="en-US" dirty="0" err="1"/>
              <a:t>quan</a:t>
            </a:r>
            <a:endParaRPr lang="en-US" dirty="0"/>
          </a:p>
        </p:txBody>
      </p:sp>
      <p:sp>
        <p:nvSpPr>
          <p:cNvPr id="3" name="Text Placeholder 2">
            <a:extLst>
              <a:ext uri="{FF2B5EF4-FFF2-40B4-BE49-F238E27FC236}">
                <a16:creationId xmlns:a16="http://schemas.microsoft.com/office/drawing/2014/main" id="{D95F7426-4009-4DAA-E6F2-48661206261A}"/>
              </a:ext>
            </a:extLst>
          </p:cNvPr>
          <p:cNvSpPr>
            <a:spLocks noGrp="1"/>
          </p:cNvSpPr>
          <p:nvPr>
            <p:ph type="body" sz="quarter" idx="13"/>
          </p:nvPr>
        </p:nvSpPr>
        <p:spPr/>
        <p:txBody>
          <a:bodyPr/>
          <a:lstStyle/>
          <a:p>
            <a:r>
              <a:rPr lang="vi-VN" dirty="0">
                <a:effectLst/>
              </a:rPr>
              <a:t>Ngày nay tỉ lệ máy bán hàng tự động được lắp đặt tại các trường đại học cao đẳng rất cao. Số lượng các bạn sinh viên tại một trường đại học, cao đẳng là rất lớn, trong đó  Đại học Bách Khoa Hà Nội với khoảng hơn 35.000 sinnh viên. Các bạn sinh viên thường hay phải dậy sớm đi học nên không kịp ăn sáng tại nhà. Căng tin của nhà trường thì không thể đáp ứng được hết nhu cầu cho sinh viên. Việc đặt những chiếc máy bán hàng tự động tại các khoa sẽ giúp cho sinh viên không phải đi qua xa để mua đồ ăn hay nước uống.</a:t>
            </a:r>
            <a:endParaRPr lang="en-US" dirty="0">
              <a:effectLst/>
            </a:endParaRPr>
          </a:p>
          <a:p>
            <a:endParaRPr lang="en-US" dirty="0"/>
          </a:p>
        </p:txBody>
      </p:sp>
      <p:sp>
        <p:nvSpPr>
          <p:cNvPr id="4" name="Slide Number Placeholder 3">
            <a:extLst>
              <a:ext uri="{FF2B5EF4-FFF2-40B4-BE49-F238E27FC236}">
                <a16:creationId xmlns:a16="http://schemas.microsoft.com/office/drawing/2014/main" id="{AC77C294-3278-51F2-B415-6DC47536C833}"/>
              </a:ext>
            </a:extLst>
          </p:cNvPr>
          <p:cNvSpPr>
            <a:spLocks noGrp="1"/>
          </p:cNvSpPr>
          <p:nvPr>
            <p:ph type="sldNum" sz="quarter" idx="12"/>
          </p:nvPr>
        </p:nvSpPr>
        <p:spPr/>
        <p:txBody>
          <a:bodyPr/>
          <a:lstStyle/>
          <a:p>
            <a:fld id="{9EA0BE3B-158A-4EDF-80DC-E394A0D1600F}" type="slidenum">
              <a:rPr lang="en-US" smtClean="0"/>
              <a:pPr/>
              <a:t>15</a:t>
            </a:fld>
            <a:endParaRPr lang="en-US"/>
          </a:p>
        </p:txBody>
      </p:sp>
    </p:spTree>
    <p:extLst>
      <p:ext uri="{BB962C8B-B14F-4D97-AF65-F5344CB8AC3E}">
        <p14:creationId xmlns:p14="http://schemas.microsoft.com/office/powerpoint/2010/main" val="4052748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9A72-A7C0-3095-56CA-525AEFEA1BB6}"/>
              </a:ext>
            </a:extLst>
          </p:cNvPr>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kỹ</a:t>
            </a:r>
            <a:r>
              <a:rPr lang="en-US" dirty="0"/>
              <a:t> </a:t>
            </a:r>
            <a:r>
              <a:rPr lang="en-US" dirty="0" err="1"/>
              <a:t>thuật</a:t>
            </a:r>
            <a:endParaRPr lang="en-US" dirty="0"/>
          </a:p>
        </p:txBody>
      </p:sp>
      <p:sp>
        <p:nvSpPr>
          <p:cNvPr id="3" name="Text Placeholder 2">
            <a:extLst>
              <a:ext uri="{FF2B5EF4-FFF2-40B4-BE49-F238E27FC236}">
                <a16:creationId xmlns:a16="http://schemas.microsoft.com/office/drawing/2014/main" id="{D95F7426-4009-4DAA-E6F2-48661206261A}"/>
              </a:ext>
            </a:extLst>
          </p:cNvPr>
          <p:cNvSpPr>
            <a:spLocks noGrp="1"/>
          </p:cNvSpPr>
          <p:nvPr>
            <p:ph type="body" sz="quarter" idx="13"/>
          </p:nvPr>
        </p:nvSpPr>
        <p:spPr/>
        <p:txBody>
          <a:bodyPr/>
          <a:lstStyle/>
          <a:p>
            <a:pPr marL="0" marR="0" indent="457200">
              <a:lnSpc>
                <a:spcPct val="107000"/>
              </a:lnSpc>
              <a:spcBef>
                <a:spcPts val="0"/>
              </a:spcBef>
              <a:spcAft>
                <a:spcPts val="800"/>
              </a:spcAft>
            </a:pPr>
            <a:r>
              <a:rPr lang="vi-VN" sz="2000" dirty="0">
                <a:effectLst/>
              </a:rPr>
              <a:t>Trải qua một khoảng thời gian thăng trầm phát triển ( từ 2005 đến 2016), máy bán hàng tự động tại Việt Nam có những bước chuyển mình, do nhiều tác động tích cực từ sự phát triển xã hội, việc bùng nổ công nghệ thông tin, truyền thông mạnh mẽ, chủ trương, chính sách của Nhà nước về việc áp dụng công nghệ, kỹ thuật vào hoạt động sản xuất, kinh doanh…. VN hiện nay đã có thể tự sản xuất mbhtđ</a:t>
            </a:r>
            <a:endParaRPr lang="en-US" sz="2000" dirty="0">
              <a:effectLst/>
            </a:endParaRPr>
          </a:p>
          <a:p>
            <a:pPr marL="0" marR="0" indent="457200">
              <a:lnSpc>
                <a:spcPct val="107000"/>
              </a:lnSpc>
              <a:spcBef>
                <a:spcPts val="0"/>
              </a:spcBef>
              <a:spcAft>
                <a:spcPts val="800"/>
              </a:spcAft>
            </a:pPr>
            <a:r>
              <a:rPr lang="vi-VN" sz="2000" dirty="0">
                <a:effectLst/>
              </a:rPr>
              <a:t> Cuối năm 2004, nhóm sinh viên tại chỗ chế tạo sản phẩm máy bán hàng tự động đầu tiên có tên M2T, gồm Võ Duy Thành (trưởng nhóm), Lê Quốc Huy, Trương Thành Kiên và Trần Đức Minh, bộ môn tự động hóa, khoa Điện, ĐH Bách khoa Hà Nội. Kiên cho biết:“Với máy M2T, khách hàng có thể dùng tiền xu mua hàng 24/24 giờ”. Công trình của các sinh viên Bách Khoa đã được đưa lên làm dự án của Bộ, được cải tiến và đưa vào sản xuất hàng loạt. </a:t>
            </a:r>
            <a:endParaRPr lang="en-US" sz="2000" dirty="0">
              <a:effectLst/>
            </a:endParaRPr>
          </a:p>
          <a:p>
            <a:pPr marL="0" marR="0" indent="457200">
              <a:lnSpc>
                <a:spcPct val="107000"/>
              </a:lnSpc>
              <a:spcBef>
                <a:spcPts val="0"/>
              </a:spcBef>
              <a:spcAft>
                <a:spcPts val="800"/>
              </a:spcAft>
            </a:pPr>
            <a:r>
              <a:rPr lang="vi-VN" sz="2000" dirty="0">
                <a:effectLst/>
              </a:rPr>
              <a:t>Đến  năm 2018, năm mà chúng ta nghe nhiều nhất đến cụm từ  “Kỷ nguyên công nghệ 4.0” và cũng là lúc máy bán hàng bùng phát, tăng trưởng mạnh mẽ từ kiểu dáng, kích thước đa dạng, đến những tính năng cao cấp như thanh toán trực tuyến bằng QR code, thanh toán bằng thẻ nội bộ, màn hình chọn sản phẩm bằng cảm ứng, hệ thống nhận tiền mặt tân tiến</a:t>
            </a:r>
            <a:endParaRPr lang="en-US" dirty="0"/>
          </a:p>
        </p:txBody>
      </p:sp>
      <p:sp>
        <p:nvSpPr>
          <p:cNvPr id="4" name="Slide Number Placeholder 3">
            <a:extLst>
              <a:ext uri="{FF2B5EF4-FFF2-40B4-BE49-F238E27FC236}">
                <a16:creationId xmlns:a16="http://schemas.microsoft.com/office/drawing/2014/main" id="{AC77C294-3278-51F2-B415-6DC47536C833}"/>
              </a:ext>
            </a:extLst>
          </p:cNvPr>
          <p:cNvSpPr>
            <a:spLocks noGrp="1"/>
          </p:cNvSpPr>
          <p:nvPr>
            <p:ph type="sldNum" sz="quarter" idx="12"/>
          </p:nvPr>
        </p:nvSpPr>
        <p:spPr/>
        <p:txBody>
          <a:bodyPr/>
          <a:lstStyle/>
          <a:p>
            <a:fld id="{9EA0BE3B-158A-4EDF-80DC-E394A0D1600F}" type="slidenum">
              <a:rPr lang="en-US" smtClean="0"/>
              <a:pPr/>
              <a:t>16</a:t>
            </a:fld>
            <a:endParaRPr lang="en-US"/>
          </a:p>
        </p:txBody>
      </p:sp>
    </p:spTree>
    <p:extLst>
      <p:ext uri="{BB962C8B-B14F-4D97-AF65-F5344CB8AC3E}">
        <p14:creationId xmlns:p14="http://schemas.microsoft.com/office/powerpoint/2010/main" val="4042227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9A72-A7C0-3095-56CA-525AEFEA1BB6}"/>
              </a:ext>
            </a:extLst>
          </p:cNvPr>
          <p:cNvSpPr>
            <a:spLocks noGrp="1"/>
          </p:cNvSpPr>
          <p:nvPr>
            <p:ph type="title"/>
          </p:nvPr>
        </p:nvSpPr>
        <p:spPr/>
        <p:txBody>
          <a:bodyPr/>
          <a:lstStyle/>
          <a:p>
            <a:r>
              <a:rPr lang="en-US" dirty="0" err="1"/>
              <a:t>Thói</a:t>
            </a:r>
            <a:r>
              <a:rPr lang="en-US" dirty="0"/>
              <a:t> </a:t>
            </a:r>
            <a:r>
              <a:rPr lang="en-US" dirty="0" err="1"/>
              <a:t>quen</a:t>
            </a:r>
            <a:r>
              <a:rPr lang="en-US" dirty="0"/>
              <a:t> </a:t>
            </a:r>
            <a:r>
              <a:rPr lang="en-US" dirty="0" err="1"/>
              <a:t>tiêu</a:t>
            </a:r>
            <a:r>
              <a:rPr lang="en-US" dirty="0"/>
              <a:t> </a:t>
            </a:r>
            <a:r>
              <a:rPr lang="en-US" dirty="0" err="1"/>
              <a:t>dùng</a:t>
            </a:r>
            <a:endParaRPr lang="en-US" dirty="0"/>
          </a:p>
        </p:txBody>
      </p:sp>
      <p:sp>
        <p:nvSpPr>
          <p:cNvPr id="3" name="Text Placeholder 2">
            <a:extLst>
              <a:ext uri="{FF2B5EF4-FFF2-40B4-BE49-F238E27FC236}">
                <a16:creationId xmlns:a16="http://schemas.microsoft.com/office/drawing/2014/main" id="{D95F7426-4009-4DAA-E6F2-48661206261A}"/>
              </a:ext>
            </a:extLst>
          </p:cNvPr>
          <p:cNvSpPr>
            <a:spLocks noGrp="1"/>
          </p:cNvSpPr>
          <p:nvPr>
            <p:ph type="body" sz="quarter" idx="13"/>
          </p:nvPr>
        </p:nvSpPr>
        <p:spPr/>
        <p:txBody>
          <a:bodyPr/>
          <a:lstStyle/>
          <a:p>
            <a:pPr marL="0" marR="0" indent="457200">
              <a:lnSpc>
                <a:spcPct val="107000"/>
              </a:lnSpc>
              <a:spcBef>
                <a:spcPts val="0"/>
              </a:spcBef>
              <a:spcAft>
                <a:spcPts val="800"/>
              </a:spcAft>
            </a:pPr>
            <a:r>
              <a:rPr lang="vi-VN" sz="2400" dirty="0">
                <a:effectLst/>
              </a:rPr>
              <a:t>- Nhiều sinh viên lựa chọn mua hàng tại những chiếc máy bán hàng tự động, do những lợi ích mà nó đem lại. Tuy nhiên, một phần sinh viên vẫn chưa “tin tưởng” khi mua hàng tại MBHTĐ. Nguyên nhân đầu tiên là do máy chỉ chấp nhận các mệnh giá tiền theo quy định, sau đó, nếu có khiếu nại, thắc mắc thì không biết ai xử lý và xử lý có nhanh không?</a:t>
            </a:r>
            <a:endParaRPr lang="en-US" sz="2400" dirty="0">
              <a:effectLst/>
            </a:endParaRPr>
          </a:p>
          <a:p>
            <a:pPr marL="0" marR="0" indent="457200">
              <a:lnSpc>
                <a:spcPct val="107000"/>
              </a:lnSpc>
              <a:spcBef>
                <a:spcPts val="0"/>
              </a:spcBef>
              <a:spcAft>
                <a:spcPts val="800"/>
              </a:spcAft>
            </a:pPr>
            <a:r>
              <a:rPr lang="vi-VN" sz="2400" dirty="0">
                <a:effectLst/>
              </a:rPr>
              <a:t>Ví dụ như máy bán nước tại hành lang D3,... không trả lại tiền thừa khi mua hàng. Chẳng hạn, SV có nhu cầu mua 1 chai nước 8k nhưng máy chỉ chấp nhận  mệnh giá 5k,10k,20k,... </a:t>
            </a:r>
            <a:r>
              <a:rPr lang="vi-VN" sz="2400" u="sng" dirty="0">
                <a:effectLst/>
              </a:rPr>
              <a:t>và không trả lại tiền thừa</a:t>
            </a:r>
            <a:r>
              <a:rPr lang="vi-VN" sz="2400" dirty="0">
                <a:effectLst/>
              </a:rPr>
              <a:t> =&gt; khó khăn, bất tiện. ( chưa biết diễn đạt kiểu gì)</a:t>
            </a:r>
            <a:endParaRPr lang="en-US" sz="2400" dirty="0">
              <a:effectLst/>
            </a:endParaRPr>
          </a:p>
          <a:p>
            <a:pPr marL="0" marR="0" indent="457200">
              <a:lnSpc>
                <a:spcPct val="107000"/>
              </a:lnSpc>
              <a:spcBef>
                <a:spcPts val="0"/>
              </a:spcBef>
              <a:spcAft>
                <a:spcPts val="800"/>
              </a:spcAft>
            </a:pPr>
            <a:r>
              <a:rPr lang="vi-VN" sz="2400" dirty="0">
                <a:effectLst/>
              </a:rPr>
              <a:t>Ngoài ra, các mặt hàng ở máy bán hàng tự động vẫn rất nghèo nàn, chỉ để phục vụ các nhu cầu đột xuất là chính. </a:t>
            </a:r>
            <a:endParaRPr lang="en-US" sz="2400" dirty="0">
              <a:effectLst/>
            </a:endParaRPr>
          </a:p>
          <a:p>
            <a:endParaRPr lang="en-US" dirty="0"/>
          </a:p>
        </p:txBody>
      </p:sp>
      <p:sp>
        <p:nvSpPr>
          <p:cNvPr id="4" name="Slide Number Placeholder 3">
            <a:extLst>
              <a:ext uri="{FF2B5EF4-FFF2-40B4-BE49-F238E27FC236}">
                <a16:creationId xmlns:a16="http://schemas.microsoft.com/office/drawing/2014/main" id="{AC77C294-3278-51F2-B415-6DC47536C833}"/>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1460753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8F1B-0088-4AF8-1006-6A63547DFD87}"/>
              </a:ext>
            </a:extLst>
          </p:cNvPr>
          <p:cNvSpPr>
            <a:spLocks noGrp="1"/>
          </p:cNvSpPr>
          <p:nvPr>
            <p:ph type="title"/>
          </p:nvPr>
        </p:nvSpPr>
        <p:spPr/>
        <p:txBody>
          <a:bodyPr/>
          <a:lstStyle/>
          <a:p>
            <a:r>
              <a:rPr lang="en-US" dirty="0" err="1"/>
              <a:t>Tài</a:t>
            </a:r>
            <a:r>
              <a:rPr lang="en-US" dirty="0"/>
              <a:t> </a:t>
            </a:r>
            <a:r>
              <a:rPr lang="en-US" dirty="0" err="1"/>
              <a:t>chính</a:t>
            </a:r>
            <a:endParaRPr lang="en-US" dirty="0"/>
          </a:p>
        </p:txBody>
      </p:sp>
      <p:sp>
        <p:nvSpPr>
          <p:cNvPr id="3" name="Text Placeholder 2">
            <a:extLst>
              <a:ext uri="{FF2B5EF4-FFF2-40B4-BE49-F238E27FC236}">
                <a16:creationId xmlns:a16="http://schemas.microsoft.com/office/drawing/2014/main" id="{E62663A8-A92C-01D0-5CFC-BF9ECC80A7C2}"/>
              </a:ext>
            </a:extLst>
          </p:cNvPr>
          <p:cNvSpPr>
            <a:spLocks noGrp="1"/>
          </p:cNvSpPr>
          <p:nvPr>
            <p:ph type="body" sz="quarter" idx="13"/>
          </p:nvPr>
        </p:nvSpPr>
        <p:spPr/>
        <p:txBody>
          <a:bodyPr/>
          <a:lstStyle/>
          <a:p>
            <a:r>
              <a:rPr lang="en-US" dirty="0">
                <a:effectLst/>
              </a:rPr>
              <a:t> </a:t>
            </a:r>
            <a:r>
              <a:rPr lang="vi-VN" dirty="0">
                <a:effectLst/>
              </a:rPr>
              <a:t>Nhiều sinh viên lựa chọn cách mang nước từ nhà đi học hoặc sử dụng nước tại chỗ uống nước công cộng tại trường </a:t>
            </a:r>
            <a:endParaRPr lang="en-US" dirty="0">
              <a:effectLst/>
            </a:endParaRPr>
          </a:p>
          <a:p>
            <a:endParaRPr lang="en-US" dirty="0"/>
          </a:p>
        </p:txBody>
      </p:sp>
      <p:sp>
        <p:nvSpPr>
          <p:cNvPr id="4" name="Slide Number Placeholder 3">
            <a:extLst>
              <a:ext uri="{FF2B5EF4-FFF2-40B4-BE49-F238E27FC236}">
                <a16:creationId xmlns:a16="http://schemas.microsoft.com/office/drawing/2014/main" id="{2FE6A494-5305-84E9-4948-23F8699B58F6}"/>
              </a:ext>
            </a:extLst>
          </p:cNvPr>
          <p:cNvSpPr>
            <a:spLocks noGrp="1"/>
          </p:cNvSpPr>
          <p:nvPr>
            <p:ph type="sldNum" sz="quarter" idx="12"/>
          </p:nvPr>
        </p:nvSpPr>
        <p:spPr/>
        <p:txBody>
          <a:bodyPr/>
          <a:lstStyle/>
          <a:p>
            <a:fld id="{9EA0BE3B-158A-4EDF-80DC-E394A0D1600F}" type="slidenum">
              <a:rPr lang="en-US" smtClean="0"/>
              <a:pPr/>
              <a:t>18</a:t>
            </a:fld>
            <a:endParaRPr lang="en-US"/>
          </a:p>
        </p:txBody>
      </p:sp>
    </p:spTree>
    <p:extLst>
      <p:ext uri="{BB962C8B-B14F-4D97-AF65-F5344CB8AC3E}">
        <p14:creationId xmlns:p14="http://schemas.microsoft.com/office/powerpoint/2010/main" val="1369611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D39BE5-41AE-F192-73D0-EDC13647C1F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B5B9D7B4-BE9D-9640-4B96-3736D5324503}"/>
              </a:ext>
            </a:extLst>
          </p:cNvPr>
          <p:cNvSpPr>
            <a:spLocks noGrp="1"/>
          </p:cNvSpPr>
          <p:nvPr>
            <p:ph type="title"/>
          </p:nvPr>
        </p:nvSpPr>
        <p:spPr/>
        <p:txBody>
          <a:bodyPr/>
          <a:lstStyle/>
          <a:p>
            <a:r>
              <a:rPr lang="en-US" dirty="0"/>
              <a:t>TRIỂN VỌNG TRONG VIỆC SỬ DỤNG MÁY BÁN HÀNG TỰ ĐỘNG</a:t>
            </a:r>
          </a:p>
        </p:txBody>
      </p:sp>
      <p:sp>
        <p:nvSpPr>
          <p:cNvPr id="4" name="Content Placeholder 3">
            <a:extLst>
              <a:ext uri="{FF2B5EF4-FFF2-40B4-BE49-F238E27FC236}">
                <a16:creationId xmlns:a16="http://schemas.microsoft.com/office/drawing/2014/main" id="{67BDC2E6-B53A-0913-B83E-2DCAAF815D62}"/>
              </a:ext>
            </a:extLst>
          </p:cNvPr>
          <p:cNvSpPr>
            <a:spLocks noGrp="1"/>
          </p:cNvSpPr>
          <p:nvPr>
            <p:ph sz="quarter" idx="13"/>
          </p:nvPr>
        </p:nvSpPr>
        <p:spPr/>
        <p:txBody>
          <a:bodyPr/>
          <a:lstStyle/>
          <a:p>
            <a:pPr marL="0" marR="0">
              <a:lnSpc>
                <a:spcPct val="107000"/>
              </a:lnSpc>
              <a:spcBef>
                <a:spcPts val="0"/>
              </a:spcBef>
              <a:spcAft>
                <a:spcPts val="800"/>
              </a:spcAft>
            </a:pPr>
            <a:r>
              <a:rPr lang="vi-VN" sz="2400" dirty="0">
                <a:effectLst/>
              </a:rPr>
              <a:t>Hiện nay, máy bán hàng tự động đã quá quen thuộc đối với người dân Việt nam nói chung và sinh viên, cán bộ giảng viên tại ĐHBKHN nói riêng. Với nhiều ưu điểm nổi bật, mang đến cho SV trải nghiệm tiêu dùng văn minh, hiện đại…, những chiếc máy bán hàng tự động được đặt tại nhiều địa điểm ở khuân viên ĐHBKHN đã nhận được đánh giá tích cực từ phía Sih viên và cán bộ giảng viên.</a:t>
            </a:r>
            <a:endParaRPr lang="en-US" sz="2400" dirty="0">
              <a:effectLst/>
            </a:endParaRPr>
          </a:p>
          <a:p>
            <a:pPr marL="0" marR="0">
              <a:lnSpc>
                <a:spcPct val="107000"/>
              </a:lnSpc>
              <a:spcBef>
                <a:spcPts val="0"/>
              </a:spcBef>
              <a:spcAft>
                <a:spcPts val="800"/>
              </a:spcAft>
            </a:pPr>
            <a:r>
              <a:rPr lang="vi-VN" sz="2400" dirty="0">
                <a:effectLst/>
              </a:rPr>
              <a:t> Tuy nhiên, nhiều sinh viên vẫn chọn lựa cách mua hàng thuần túy, máy bán hàng tự động vẫn còn “xa lạ” với một số bộ phận sinh viên</a:t>
            </a:r>
            <a:r>
              <a:rPr lang="vi-VN" dirty="0">
                <a:effectLst/>
              </a:rPr>
              <a:t>. Còn những máy bán coffee tự động được đặt trong các tòa nhà thì hiệu quả sử dụng vẫn chưa được cao.</a:t>
            </a:r>
            <a:endParaRPr lang="en-US" dirty="0">
              <a:effectLst/>
            </a:endParaRPr>
          </a:p>
          <a:p>
            <a:pPr marL="0" indent="0">
              <a:buNone/>
            </a:pPr>
            <a:endParaRPr lang="en-US" dirty="0"/>
          </a:p>
        </p:txBody>
      </p:sp>
    </p:spTree>
    <p:extLst>
      <p:ext uri="{BB962C8B-B14F-4D97-AF65-F5344CB8AC3E}">
        <p14:creationId xmlns:p14="http://schemas.microsoft.com/office/powerpoint/2010/main" val="3961895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F72B6B9-5E5B-F031-38B3-8801B7179EF9}"/>
              </a:ext>
            </a:extLst>
          </p:cNvPr>
          <p:cNvPicPr>
            <a:picLocks noChangeAspect="1"/>
          </p:cNvPicPr>
          <p:nvPr/>
        </p:nvPicPr>
        <p:blipFill rotWithShape="1">
          <a:blip r:embed="rId2"/>
          <a:srcRect b="14773"/>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endParaRPr lang="en-US" sz="5200">
              <a:solidFill>
                <a:srgbClr val="FFFFFF"/>
              </a:solidFill>
              <a:effectLst>
                <a:outerShdw blurRad="38100" dist="38100" dir="2700000" algn="tl">
                  <a:srgbClr val="000000">
                    <a:alpha val="43137"/>
                  </a:srgbClr>
                </a:outerShdw>
              </a:effectLst>
              <a:latin typeface="+mj-lt"/>
              <a:ea typeface="+mj-ea"/>
              <a:cs typeface="+mj-cs"/>
            </a:endParaRPr>
          </a:p>
        </p:txBody>
      </p:sp>
      <p:pic>
        <p:nvPicPr>
          <p:cNvPr id="7" name="Picture 6" descr="A green clovers in a circle&#10;&#10;Description automatically generated">
            <a:extLst>
              <a:ext uri="{FF2B5EF4-FFF2-40B4-BE49-F238E27FC236}">
                <a16:creationId xmlns:a16="http://schemas.microsoft.com/office/drawing/2014/main" id="{8CB87532-FBE1-279E-BB32-2B68EBD7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 y="0"/>
            <a:ext cx="12185902" cy="6858000"/>
          </a:xfrm>
          <a:prstGeom prst="rect">
            <a:avLst/>
          </a:prstGeom>
        </p:spPr>
      </p:pic>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5A93FA85-7EDD-FB21-E49E-9EFC1F791D32}"/>
              </a:ext>
            </a:extLst>
          </p:cNvPr>
          <p:cNvSpPr>
            <a:spLocks noGrp="1"/>
          </p:cNvSpPr>
          <p:nvPr>
            <p:ph type="title"/>
          </p:nvPr>
        </p:nvSpPr>
        <p:spPr>
          <a:xfrm>
            <a:off x="3336636" y="2273844"/>
            <a:ext cx="5760846" cy="2310312"/>
          </a:xfrm>
        </p:spPr>
        <p:txBody>
          <a:bodyPr vert="horz" lIns="91440" tIns="45720" rIns="91440" bIns="45720" rtlCol="0" anchor="b">
            <a:noAutofit/>
          </a:bodyPr>
          <a:lstStyle/>
          <a:p>
            <a:r>
              <a:rPr lang="en-US" sz="4000" kern="1200" dirty="0">
                <a:solidFill>
                  <a:schemeClr val="tx2"/>
                </a:solidFill>
                <a:effectLst/>
                <a:latin typeface="+mj-lt"/>
                <a:ea typeface="+mj-ea"/>
                <a:cs typeface="+mj-cs"/>
              </a:rPr>
              <a:t>CÁC GIẢI PHÁP TĂNG SỰ CHÚ Ý ĐẾN NGƯỜI TIÊU DÙNG</a:t>
            </a:r>
            <a:br>
              <a:rPr lang="en-US" sz="4000" kern="1200" dirty="0">
                <a:solidFill>
                  <a:schemeClr val="tx2"/>
                </a:solidFill>
                <a:effectLst/>
                <a:latin typeface="+mj-lt"/>
                <a:ea typeface="+mj-ea"/>
                <a:cs typeface="+mj-cs"/>
              </a:rPr>
            </a:br>
            <a:endParaRPr lang="en-US" sz="4000" kern="1200" dirty="0">
              <a:solidFill>
                <a:schemeClr val="tx2"/>
              </a:solidFill>
              <a:latin typeface="+mj-lt"/>
              <a:ea typeface="+mj-ea"/>
              <a:cs typeface="+mj-cs"/>
            </a:endParaRPr>
          </a:p>
        </p:txBody>
      </p:sp>
    </p:spTree>
    <p:extLst>
      <p:ext uri="{BB962C8B-B14F-4D97-AF65-F5344CB8AC3E}">
        <p14:creationId xmlns:p14="http://schemas.microsoft.com/office/powerpoint/2010/main" val="1371267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248DCA-B91F-BC5A-64CE-246CF3581AEB}"/>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D4A308EB-C22C-0699-31DF-5588F4DDA75F}"/>
              </a:ext>
            </a:extLst>
          </p:cNvPr>
          <p:cNvSpPr>
            <a:spLocks noGrp="1"/>
          </p:cNvSpPr>
          <p:nvPr>
            <p:ph type="title"/>
          </p:nvPr>
        </p:nvSpPr>
        <p:spPr/>
        <p:txBody>
          <a:bodyPr/>
          <a:lstStyle/>
          <a:p>
            <a:r>
              <a:rPr lang="en-US" dirty="0"/>
              <a:t>CẢI TIẾN CHỨC NĂNG SỰ TIỆN LỢI</a:t>
            </a:r>
          </a:p>
        </p:txBody>
      </p:sp>
      <p:sp>
        <p:nvSpPr>
          <p:cNvPr id="4" name="Chart Placeholder 3">
            <a:extLst>
              <a:ext uri="{FF2B5EF4-FFF2-40B4-BE49-F238E27FC236}">
                <a16:creationId xmlns:a16="http://schemas.microsoft.com/office/drawing/2014/main" id="{99678272-23D5-2910-516A-D7EDB6A7FE52}"/>
              </a:ext>
            </a:extLst>
          </p:cNvPr>
          <p:cNvSpPr>
            <a:spLocks noGrp="1"/>
          </p:cNvSpPr>
          <p:nvPr>
            <p:ph type="chart" sz="quarter" idx="13"/>
          </p:nvPr>
        </p:nvSpPr>
        <p:spPr>
          <a:xfrm>
            <a:off x="330201" y="1406769"/>
            <a:ext cx="11569510" cy="4655894"/>
          </a:xfrm>
        </p:spPr>
        <p:txBody>
          <a:bodyPr/>
          <a:lstStyle/>
          <a:p>
            <a:pPr marL="0" marR="0" indent="57150">
              <a:lnSpc>
                <a:spcPct val="115000"/>
              </a:lnSpc>
              <a:spcBef>
                <a:spcPts val="0"/>
              </a:spcBef>
              <a:spcAft>
                <a:spcPts val="1000"/>
              </a:spcAft>
            </a:pPr>
            <a:r>
              <a:rPr lang="en-US" sz="2000" dirty="0">
                <a:effectLst/>
              </a:rPr>
              <a:t>-</a:t>
            </a:r>
            <a:r>
              <a:rPr lang="en-US" sz="2000" dirty="0" err="1">
                <a:effectLst/>
              </a:rPr>
              <a:t>Thêm</a:t>
            </a:r>
            <a:r>
              <a:rPr lang="en-US" sz="2000" dirty="0">
                <a:effectLst/>
              </a:rPr>
              <a:t> </a:t>
            </a:r>
            <a:r>
              <a:rPr lang="en-US" sz="2000" dirty="0" err="1">
                <a:effectLst/>
              </a:rPr>
              <a:t>chức</a:t>
            </a:r>
            <a:r>
              <a:rPr lang="en-US" sz="2000" dirty="0">
                <a:effectLst/>
              </a:rPr>
              <a:t> </a:t>
            </a:r>
            <a:r>
              <a:rPr lang="en-US" sz="2000" dirty="0" err="1">
                <a:effectLst/>
              </a:rPr>
              <a:t>năng</a:t>
            </a:r>
            <a:r>
              <a:rPr lang="en-US" sz="2000" dirty="0">
                <a:effectLst/>
              </a:rPr>
              <a:t> </a:t>
            </a:r>
            <a:r>
              <a:rPr lang="en-US" sz="2000" dirty="0" err="1">
                <a:effectLst/>
              </a:rPr>
              <a:t>thanh</a:t>
            </a:r>
            <a:r>
              <a:rPr lang="en-US" sz="2000" dirty="0">
                <a:effectLst/>
              </a:rPr>
              <a:t> </a:t>
            </a:r>
            <a:r>
              <a:rPr lang="en-US" sz="2000" dirty="0" err="1">
                <a:effectLst/>
              </a:rPr>
              <a:t>toán</a:t>
            </a:r>
            <a:r>
              <a:rPr lang="en-US" sz="2000" dirty="0">
                <a:effectLst/>
              </a:rPr>
              <a:t> </a:t>
            </a:r>
            <a:r>
              <a:rPr lang="en-US" sz="2000" dirty="0" err="1">
                <a:effectLst/>
              </a:rPr>
              <a:t>toán</a:t>
            </a:r>
            <a:r>
              <a:rPr lang="en-US" sz="2000" dirty="0">
                <a:effectLst/>
              </a:rPr>
              <a:t> di </a:t>
            </a:r>
            <a:r>
              <a:rPr lang="en-US" sz="2000" dirty="0" err="1">
                <a:effectLst/>
              </a:rPr>
              <a:t>động</a:t>
            </a:r>
            <a:r>
              <a:rPr lang="en-US" sz="2000" dirty="0">
                <a:effectLst/>
              </a:rPr>
              <a:t>, QR, </a:t>
            </a:r>
            <a:r>
              <a:rPr lang="en-US" sz="2000" dirty="0" err="1">
                <a:effectLst/>
              </a:rPr>
              <a:t>tích</a:t>
            </a:r>
            <a:r>
              <a:rPr lang="en-US" sz="2000" dirty="0">
                <a:effectLst/>
              </a:rPr>
              <a:t> </a:t>
            </a:r>
            <a:r>
              <a:rPr lang="en-US" sz="2000" dirty="0" err="1">
                <a:effectLst/>
              </a:rPr>
              <a:t>hợp</a:t>
            </a:r>
            <a:r>
              <a:rPr lang="en-US" sz="2000" dirty="0">
                <a:effectLst/>
              </a:rPr>
              <a:t> </a:t>
            </a:r>
            <a:r>
              <a:rPr lang="en-US" sz="2000" dirty="0" err="1">
                <a:effectLst/>
              </a:rPr>
              <a:t>sóng</a:t>
            </a:r>
            <a:r>
              <a:rPr lang="en-US" sz="2000" dirty="0">
                <a:effectLst/>
              </a:rPr>
              <a:t> 4G </a:t>
            </a:r>
            <a:r>
              <a:rPr lang="en-US" sz="2000" dirty="0" err="1">
                <a:effectLst/>
              </a:rPr>
              <a:t>nhắm</a:t>
            </a:r>
            <a:r>
              <a:rPr lang="en-US" sz="2000" dirty="0">
                <a:effectLst/>
              </a:rPr>
              <a:t> </a:t>
            </a:r>
            <a:r>
              <a:rPr lang="en-US" sz="2000" dirty="0" err="1">
                <a:effectLst/>
              </a:rPr>
              <a:t>phục</a:t>
            </a:r>
            <a:r>
              <a:rPr lang="en-US" sz="2000" dirty="0">
                <a:effectLst/>
              </a:rPr>
              <a:t> </a:t>
            </a:r>
            <a:r>
              <a:rPr lang="en-US" sz="2000" dirty="0" err="1">
                <a:effectLst/>
              </a:rPr>
              <a:t>vụ</a:t>
            </a:r>
            <a:r>
              <a:rPr lang="en-US" sz="2000" dirty="0">
                <a:effectLst/>
              </a:rPr>
              <a:t> </a:t>
            </a:r>
            <a:r>
              <a:rPr lang="en-US" sz="2000" dirty="0" err="1">
                <a:effectLst/>
              </a:rPr>
              <a:t>tối</a:t>
            </a:r>
            <a:r>
              <a:rPr lang="en-US" sz="2000" dirty="0">
                <a:effectLst/>
              </a:rPr>
              <a:t> </a:t>
            </a:r>
            <a:r>
              <a:rPr lang="en-US" sz="2000" dirty="0" err="1">
                <a:effectLst/>
              </a:rPr>
              <a:t>đa</a:t>
            </a:r>
            <a:r>
              <a:rPr lang="en-US" sz="2000" dirty="0">
                <a:effectLst/>
              </a:rPr>
              <a:t> </a:t>
            </a:r>
            <a:r>
              <a:rPr lang="en-US" sz="2000" dirty="0" err="1">
                <a:effectLst/>
              </a:rPr>
              <a:t>nhu</a:t>
            </a:r>
            <a:r>
              <a:rPr lang="en-US" sz="2000" dirty="0">
                <a:effectLst/>
              </a:rPr>
              <a:t> </a:t>
            </a:r>
            <a:r>
              <a:rPr lang="en-US" sz="2000" dirty="0" err="1">
                <a:effectLst/>
              </a:rPr>
              <a:t>cầu</a:t>
            </a:r>
            <a:r>
              <a:rPr lang="en-US" sz="2000" dirty="0">
                <a:effectLst/>
              </a:rPr>
              <a:t> </a:t>
            </a:r>
            <a:r>
              <a:rPr lang="en-US" sz="2000" dirty="0" err="1">
                <a:effectLst/>
              </a:rPr>
              <a:t>mua</a:t>
            </a:r>
            <a:r>
              <a:rPr lang="en-US" sz="2000" dirty="0">
                <a:effectLst/>
              </a:rPr>
              <a:t> </a:t>
            </a:r>
            <a:r>
              <a:rPr lang="en-US" sz="2000" dirty="0" err="1">
                <a:effectLst/>
              </a:rPr>
              <a:t>hàng</a:t>
            </a:r>
            <a:r>
              <a:rPr lang="en-US" sz="2000" dirty="0">
                <a:effectLst/>
              </a:rPr>
              <a:t>.</a:t>
            </a:r>
          </a:p>
          <a:p>
            <a:pPr marL="0" marR="0">
              <a:lnSpc>
                <a:spcPct val="115000"/>
              </a:lnSpc>
              <a:spcBef>
                <a:spcPts val="0"/>
              </a:spcBef>
              <a:spcAft>
                <a:spcPts val="1000"/>
              </a:spcAft>
            </a:pPr>
            <a:r>
              <a:rPr lang="en-US" sz="2000" dirty="0" err="1">
                <a:effectLst/>
              </a:rPr>
              <a:t>Nâng</a:t>
            </a:r>
            <a:r>
              <a:rPr lang="en-US" sz="2000" dirty="0">
                <a:effectLst/>
              </a:rPr>
              <a:t> </a:t>
            </a:r>
            <a:r>
              <a:rPr lang="en-US" sz="2000" dirty="0" err="1">
                <a:effectLst/>
              </a:rPr>
              <a:t>cấp</a:t>
            </a:r>
            <a:r>
              <a:rPr lang="en-US" sz="2000" dirty="0">
                <a:effectLst/>
              </a:rPr>
              <a:t> </a:t>
            </a:r>
            <a:r>
              <a:rPr lang="en-US" sz="2000" dirty="0" err="1">
                <a:effectLst/>
              </a:rPr>
              <a:t>hệ</a:t>
            </a:r>
            <a:r>
              <a:rPr lang="en-US" sz="2000" dirty="0">
                <a:effectLst/>
              </a:rPr>
              <a:t> </a:t>
            </a:r>
            <a:r>
              <a:rPr lang="en-US" sz="2000" dirty="0" err="1">
                <a:effectLst/>
              </a:rPr>
              <a:t>thống</a:t>
            </a:r>
            <a:r>
              <a:rPr lang="en-US" sz="2000" dirty="0">
                <a:effectLst/>
              </a:rPr>
              <a:t> </a:t>
            </a:r>
            <a:r>
              <a:rPr lang="en-US" sz="2000" dirty="0" err="1">
                <a:effectLst/>
              </a:rPr>
              <a:t>băng</a:t>
            </a:r>
            <a:r>
              <a:rPr lang="en-US" sz="2000" dirty="0">
                <a:effectLst/>
              </a:rPr>
              <a:t> </a:t>
            </a:r>
            <a:r>
              <a:rPr lang="en-US" sz="2000" dirty="0" err="1">
                <a:effectLst/>
              </a:rPr>
              <a:t>tải</a:t>
            </a:r>
            <a:r>
              <a:rPr lang="en-US" sz="2000" dirty="0">
                <a:effectLst/>
              </a:rPr>
              <a:t> bang </a:t>
            </a:r>
            <a:r>
              <a:rPr lang="en-US" sz="2000" dirty="0" err="1">
                <a:effectLst/>
              </a:rPr>
              <a:t>truyền</a:t>
            </a:r>
            <a:r>
              <a:rPr lang="en-US" sz="2000" dirty="0">
                <a:effectLst/>
              </a:rPr>
              <a:t>, </a:t>
            </a:r>
            <a:r>
              <a:rPr lang="en-US" sz="2000" dirty="0" err="1">
                <a:effectLst/>
              </a:rPr>
              <a:t>giúp</a:t>
            </a:r>
            <a:r>
              <a:rPr lang="en-US" sz="2000" dirty="0">
                <a:effectLst/>
              </a:rPr>
              <a:t> </a:t>
            </a:r>
            <a:r>
              <a:rPr lang="en-US" sz="2000" dirty="0" err="1">
                <a:effectLst/>
              </a:rPr>
              <a:t>những</a:t>
            </a:r>
            <a:r>
              <a:rPr lang="en-US" sz="2000" dirty="0">
                <a:effectLst/>
              </a:rPr>
              <a:t> </a:t>
            </a:r>
            <a:r>
              <a:rPr lang="en-US" sz="2000" dirty="0" err="1">
                <a:effectLst/>
              </a:rPr>
              <a:t>sản</a:t>
            </a:r>
            <a:r>
              <a:rPr lang="en-US" sz="2000" dirty="0">
                <a:effectLst/>
              </a:rPr>
              <a:t> </a:t>
            </a:r>
            <a:r>
              <a:rPr lang="en-US" sz="2000" dirty="0" err="1">
                <a:effectLst/>
              </a:rPr>
              <a:t>phẩm</a:t>
            </a:r>
            <a:r>
              <a:rPr lang="en-US" sz="2000" dirty="0">
                <a:effectLst/>
              </a:rPr>
              <a:t> </a:t>
            </a:r>
            <a:r>
              <a:rPr lang="en-US" sz="2000" dirty="0" err="1">
                <a:effectLst/>
              </a:rPr>
              <a:t>bên</a:t>
            </a:r>
            <a:r>
              <a:rPr lang="en-US" sz="2000" dirty="0">
                <a:effectLst/>
              </a:rPr>
              <a:t> </a:t>
            </a:r>
            <a:r>
              <a:rPr lang="en-US" sz="2000" dirty="0" err="1">
                <a:effectLst/>
              </a:rPr>
              <a:t>trong</a:t>
            </a:r>
            <a:r>
              <a:rPr lang="en-US" sz="2000" dirty="0">
                <a:effectLst/>
              </a:rPr>
              <a:t> </a:t>
            </a:r>
            <a:r>
              <a:rPr lang="en-US" sz="2000" dirty="0" err="1">
                <a:effectLst/>
              </a:rPr>
              <a:t>được</a:t>
            </a:r>
            <a:r>
              <a:rPr lang="en-US" sz="2000" dirty="0">
                <a:effectLst/>
              </a:rPr>
              <a:t> </a:t>
            </a:r>
            <a:r>
              <a:rPr lang="en-US" sz="2000" dirty="0" err="1">
                <a:effectLst/>
              </a:rPr>
              <a:t>vận</a:t>
            </a:r>
            <a:r>
              <a:rPr lang="en-US" sz="2000" dirty="0">
                <a:effectLst/>
              </a:rPr>
              <a:t> </a:t>
            </a:r>
            <a:r>
              <a:rPr lang="en-US" sz="2000" dirty="0" err="1">
                <a:effectLst/>
              </a:rPr>
              <a:t>chuyển</a:t>
            </a:r>
            <a:r>
              <a:rPr lang="en-US" sz="2000" dirty="0">
                <a:effectLst/>
              </a:rPr>
              <a:t> </a:t>
            </a:r>
            <a:r>
              <a:rPr lang="en-US" sz="2000" dirty="0" err="1">
                <a:effectLst/>
              </a:rPr>
              <a:t>một</a:t>
            </a:r>
            <a:r>
              <a:rPr lang="en-US" sz="2000" dirty="0">
                <a:effectLst/>
              </a:rPr>
              <a:t> </a:t>
            </a:r>
            <a:r>
              <a:rPr lang="en-US" sz="2000" dirty="0" err="1">
                <a:effectLst/>
              </a:rPr>
              <a:t>cách</a:t>
            </a:r>
            <a:r>
              <a:rPr lang="en-US" sz="2000" dirty="0">
                <a:effectLst/>
              </a:rPr>
              <a:t> an </a:t>
            </a:r>
            <a:r>
              <a:rPr lang="en-US" sz="2000" dirty="0" err="1">
                <a:effectLst/>
              </a:rPr>
              <a:t>toàn</a:t>
            </a:r>
            <a:r>
              <a:rPr lang="en-US" sz="2000" dirty="0">
                <a:effectLst/>
              </a:rPr>
              <a:t> </a:t>
            </a:r>
            <a:r>
              <a:rPr lang="en-US" sz="2000" dirty="0" err="1">
                <a:effectLst/>
              </a:rPr>
              <a:t>và</a:t>
            </a:r>
            <a:r>
              <a:rPr lang="en-US" sz="2000" dirty="0">
                <a:effectLst/>
              </a:rPr>
              <a:t> </a:t>
            </a:r>
            <a:r>
              <a:rPr lang="en-US" sz="2000" dirty="0" err="1">
                <a:effectLst/>
              </a:rPr>
              <a:t>ít</a:t>
            </a:r>
            <a:r>
              <a:rPr lang="en-US" sz="2000" dirty="0">
                <a:effectLst/>
              </a:rPr>
              <a:t> </a:t>
            </a:r>
            <a:r>
              <a:rPr lang="en-US" sz="2000" dirty="0" err="1">
                <a:effectLst/>
              </a:rPr>
              <a:t>hư</a:t>
            </a:r>
            <a:r>
              <a:rPr lang="en-US" sz="2000" dirty="0">
                <a:effectLst/>
              </a:rPr>
              <a:t> </a:t>
            </a:r>
            <a:r>
              <a:rPr lang="en-US" sz="2000" dirty="0" err="1">
                <a:effectLst/>
              </a:rPr>
              <a:t>hỏng</a:t>
            </a:r>
            <a:r>
              <a:rPr lang="en-US" sz="2000" dirty="0">
                <a:effectLst/>
              </a:rPr>
              <a:t> </a:t>
            </a:r>
            <a:r>
              <a:rPr lang="en-US" sz="2000" dirty="0" err="1">
                <a:effectLst/>
              </a:rPr>
              <a:t>nhất</a:t>
            </a:r>
            <a:r>
              <a:rPr lang="en-US" sz="2000" dirty="0">
                <a:effectLst/>
              </a:rPr>
              <a:t>.</a:t>
            </a:r>
          </a:p>
          <a:p>
            <a:pPr marL="0" marR="0">
              <a:lnSpc>
                <a:spcPct val="115000"/>
              </a:lnSpc>
              <a:spcBef>
                <a:spcPts val="0"/>
              </a:spcBef>
              <a:spcAft>
                <a:spcPts val="1000"/>
              </a:spcAft>
            </a:pPr>
            <a:r>
              <a:rPr lang="en-US" sz="2000" dirty="0" err="1">
                <a:effectLst/>
              </a:rPr>
              <a:t>Thêm</a:t>
            </a:r>
            <a:r>
              <a:rPr lang="en-US" sz="2000" dirty="0">
                <a:effectLst/>
              </a:rPr>
              <a:t> </a:t>
            </a:r>
            <a:r>
              <a:rPr lang="en-US" sz="2000" dirty="0" err="1">
                <a:effectLst/>
              </a:rPr>
              <a:t>chức</a:t>
            </a:r>
            <a:r>
              <a:rPr lang="en-US" sz="2000" dirty="0">
                <a:effectLst/>
              </a:rPr>
              <a:t> </a:t>
            </a:r>
            <a:r>
              <a:rPr lang="en-US" sz="2000" dirty="0" err="1">
                <a:effectLst/>
              </a:rPr>
              <a:t>năng</a:t>
            </a:r>
            <a:r>
              <a:rPr lang="en-US" sz="2000" dirty="0">
                <a:effectLst/>
              </a:rPr>
              <a:t> </a:t>
            </a:r>
            <a:r>
              <a:rPr lang="en-US" sz="2000" dirty="0" err="1">
                <a:effectLst/>
              </a:rPr>
              <a:t>nhận</a:t>
            </a:r>
            <a:r>
              <a:rPr lang="en-US" sz="2000" dirty="0">
                <a:effectLst/>
              </a:rPr>
              <a:t> </a:t>
            </a:r>
            <a:r>
              <a:rPr lang="en-US" sz="2000" dirty="0" err="1">
                <a:effectLst/>
              </a:rPr>
              <a:t>diện</a:t>
            </a:r>
            <a:r>
              <a:rPr lang="en-US" sz="2000" dirty="0">
                <a:effectLst/>
              </a:rPr>
              <a:t> </a:t>
            </a:r>
            <a:r>
              <a:rPr lang="en-US" sz="2000" dirty="0" err="1">
                <a:effectLst/>
              </a:rPr>
              <a:t>khuôn</a:t>
            </a:r>
            <a:r>
              <a:rPr lang="en-US" sz="2000" dirty="0">
                <a:effectLst/>
              </a:rPr>
              <a:t> </a:t>
            </a:r>
            <a:r>
              <a:rPr lang="en-US" sz="2000" dirty="0" err="1">
                <a:effectLst/>
              </a:rPr>
              <a:t>mặt</a:t>
            </a:r>
            <a:r>
              <a:rPr lang="en-US" sz="2000" dirty="0">
                <a:effectLst/>
              </a:rPr>
              <a:t> </a:t>
            </a:r>
            <a:r>
              <a:rPr lang="en-US" sz="2000" dirty="0" err="1">
                <a:effectLst/>
              </a:rPr>
              <a:t>và</a:t>
            </a:r>
            <a:r>
              <a:rPr lang="en-US" sz="2000" dirty="0">
                <a:effectLst/>
              </a:rPr>
              <a:t> </a:t>
            </a:r>
            <a:r>
              <a:rPr lang="en-US" sz="2000" dirty="0" err="1">
                <a:effectLst/>
              </a:rPr>
              <a:t>giao</a:t>
            </a:r>
            <a:r>
              <a:rPr lang="en-US" sz="2000" dirty="0">
                <a:effectLst/>
              </a:rPr>
              <a:t> </a:t>
            </a:r>
            <a:r>
              <a:rPr lang="en-US" sz="2000" dirty="0" err="1">
                <a:effectLst/>
              </a:rPr>
              <a:t>tiếp</a:t>
            </a:r>
            <a:r>
              <a:rPr lang="en-US" sz="2000" dirty="0">
                <a:effectLst/>
              </a:rPr>
              <a:t> </a:t>
            </a:r>
            <a:r>
              <a:rPr lang="en-US" sz="2000" dirty="0" err="1">
                <a:effectLst/>
              </a:rPr>
              <a:t>với</a:t>
            </a:r>
            <a:r>
              <a:rPr lang="en-US" sz="2000" dirty="0">
                <a:effectLst/>
              </a:rPr>
              <a:t> </a:t>
            </a:r>
            <a:r>
              <a:rPr lang="en-US" sz="2000" dirty="0" err="1">
                <a:effectLst/>
              </a:rPr>
              <a:t>khách</a:t>
            </a:r>
            <a:r>
              <a:rPr lang="en-US" sz="2000" dirty="0">
                <a:effectLst/>
              </a:rPr>
              <a:t> </a:t>
            </a:r>
            <a:r>
              <a:rPr lang="en-US" sz="2000" dirty="0" err="1">
                <a:effectLst/>
              </a:rPr>
              <a:t>hàng</a:t>
            </a:r>
            <a:r>
              <a:rPr lang="en-US" sz="2000" dirty="0">
                <a:effectLst/>
              </a:rPr>
              <a:t> </a:t>
            </a:r>
            <a:r>
              <a:rPr lang="en-US" sz="2000" dirty="0" err="1">
                <a:effectLst/>
              </a:rPr>
              <a:t>để</a:t>
            </a:r>
            <a:r>
              <a:rPr lang="en-US" sz="2000" dirty="0">
                <a:effectLst/>
              </a:rPr>
              <a:t> </a:t>
            </a:r>
            <a:r>
              <a:rPr lang="en-US" sz="2000" dirty="0" err="1">
                <a:effectLst/>
              </a:rPr>
              <a:t>thu</a:t>
            </a:r>
            <a:r>
              <a:rPr lang="en-US" sz="2000" dirty="0">
                <a:effectLst/>
              </a:rPr>
              <a:t> </a:t>
            </a:r>
            <a:r>
              <a:rPr lang="en-US" sz="2000" dirty="0" err="1">
                <a:effectLst/>
              </a:rPr>
              <a:t>thập</a:t>
            </a:r>
            <a:r>
              <a:rPr lang="en-US" sz="2000" dirty="0">
                <a:effectLst/>
              </a:rPr>
              <a:t> </a:t>
            </a:r>
            <a:r>
              <a:rPr lang="en-US" sz="2000" dirty="0" err="1">
                <a:effectLst/>
              </a:rPr>
              <a:t>dữ</a:t>
            </a:r>
            <a:r>
              <a:rPr lang="en-US" sz="2000" dirty="0">
                <a:effectLst/>
              </a:rPr>
              <a:t> </a:t>
            </a:r>
            <a:r>
              <a:rPr lang="en-US" sz="2000" dirty="0" err="1">
                <a:effectLst/>
              </a:rPr>
              <a:t>liệu</a:t>
            </a:r>
            <a:r>
              <a:rPr lang="en-US" sz="2000" dirty="0">
                <a:effectLst/>
              </a:rPr>
              <a:t> </a:t>
            </a:r>
            <a:r>
              <a:rPr lang="en-US" sz="2000" dirty="0" err="1">
                <a:effectLst/>
              </a:rPr>
              <a:t>về</a:t>
            </a:r>
            <a:r>
              <a:rPr lang="en-US" sz="2000" dirty="0">
                <a:effectLst/>
              </a:rPr>
              <a:t> </a:t>
            </a:r>
            <a:r>
              <a:rPr lang="en-US" sz="2000" dirty="0" err="1">
                <a:effectLst/>
              </a:rPr>
              <a:t>thị</a:t>
            </a:r>
            <a:r>
              <a:rPr lang="en-US" sz="2000" dirty="0">
                <a:effectLst/>
              </a:rPr>
              <a:t> </a:t>
            </a:r>
            <a:r>
              <a:rPr lang="en-US" sz="2000" dirty="0" err="1">
                <a:effectLst/>
              </a:rPr>
              <a:t>hiếu</a:t>
            </a:r>
            <a:r>
              <a:rPr lang="en-US" sz="2000" dirty="0">
                <a:effectLst/>
              </a:rPr>
              <a:t>, </a:t>
            </a:r>
            <a:r>
              <a:rPr lang="en-US" sz="2000" dirty="0" err="1">
                <a:effectLst/>
              </a:rPr>
              <a:t>sỏ</a:t>
            </a:r>
            <a:r>
              <a:rPr lang="en-US" sz="2000" dirty="0">
                <a:effectLst/>
              </a:rPr>
              <a:t> </a:t>
            </a:r>
            <a:r>
              <a:rPr lang="en-US" sz="2000" dirty="0" err="1">
                <a:effectLst/>
              </a:rPr>
              <a:t>thích</a:t>
            </a:r>
            <a:r>
              <a:rPr lang="en-US" sz="2000" dirty="0">
                <a:effectLst/>
              </a:rPr>
              <a:t> </a:t>
            </a:r>
            <a:r>
              <a:rPr lang="en-US" sz="2000" dirty="0" err="1">
                <a:effectLst/>
              </a:rPr>
              <a:t>khách</a:t>
            </a:r>
            <a:r>
              <a:rPr lang="en-US" sz="2000" dirty="0">
                <a:effectLst/>
              </a:rPr>
              <a:t> </a:t>
            </a:r>
            <a:r>
              <a:rPr lang="en-US" sz="2000" dirty="0" err="1">
                <a:effectLst/>
              </a:rPr>
              <a:t>hàng</a:t>
            </a:r>
            <a:r>
              <a:rPr lang="en-US" sz="2000" dirty="0">
                <a:effectLst/>
              </a:rPr>
              <a:t> </a:t>
            </a:r>
            <a:r>
              <a:rPr lang="en-US" sz="2000" dirty="0" err="1">
                <a:effectLst/>
              </a:rPr>
              <a:t>cho</a:t>
            </a:r>
            <a:r>
              <a:rPr lang="en-US" sz="2000" dirty="0">
                <a:effectLst/>
              </a:rPr>
              <a:t> </a:t>
            </a:r>
            <a:r>
              <a:rPr lang="en-US" sz="2000" dirty="0" err="1">
                <a:effectLst/>
              </a:rPr>
              <a:t>các</a:t>
            </a:r>
            <a:r>
              <a:rPr lang="en-US" sz="2000" dirty="0">
                <a:effectLst/>
              </a:rPr>
              <a:t> </a:t>
            </a:r>
            <a:r>
              <a:rPr lang="en-US" sz="2000" dirty="0" err="1">
                <a:effectLst/>
              </a:rPr>
              <a:t>chương</a:t>
            </a:r>
            <a:r>
              <a:rPr lang="en-US" sz="2000" dirty="0">
                <a:effectLst/>
              </a:rPr>
              <a:t> </a:t>
            </a:r>
            <a:r>
              <a:rPr lang="en-US" sz="2000" dirty="0" err="1">
                <a:effectLst/>
              </a:rPr>
              <a:t>trình</a:t>
            </a:r>
            <a:r>
              <a:rPr lang="en-US" sz="2000" dirty="0">
                <a:effectLst/>
              </a:rPr>
              <a:t> </a:t>
            </a:r>
            <a:r>
              <a:rPr lang="en-US" sz="2000" dirty="0" err="1">
                <a:effectLst/>
              </a:rPr>
              <a:t>khuyến</a:t>
            </a:r>
            <a:r>
              <a:rPr lang="en-US" sz="2000" dirty="0">
                <a:effectLst/>
              </a:rPr>
              <a:t> </a:t>
            </a:r>
            <a:r>
              <a:rPr lang="en-US" sz="2000" dirty="0" err="1">
                <a:effectLst/>
              </a:rPr>
              <a:t>mãi</a:t>
            </a:r>
            <a:r>
              <a:rPr lang="en-US" sz="2000" dirty="0">
                <a:effectLst/>
              </a:rPr>
              <a:t> </a:t>
            </a:r>
            <a:r>
              <a:rPr lang="en-US" sz="2000" dirty="0" err="1">
                <a:effectLst/>
              </a:rPr>
              <a:t>hấp</a:t>
            </a:r>
            <a:r>
              <a:rPr lang="en-US" sz="2000" dirty="0">
                <a:effectLst/>
              </a:rPr>
              <a:t> </a:t>
            </a:r>
            <a:r>
              <a:rPr lang="en-US" sz="2000" dirty="0" err="1">
                <a:effectLst/>
              </a:rPr>
              <a:t>dẫn</a:t>
            </a:r>
            <a:endParaRPr lang="en-US" sz="2000" dirty="0">
              <a:effectLst/>
            </a:endParaRPr>
          </a:p>
          <a:p>
            <a:pPr marL="0" marR="0">
              <a:lnSpc>
                <a:spcPct val="115000"/>
              </a:lnSpc>
              <a:spcBef>
                <a:spcPts val="0"/>
              </a:spcBef>
              <a:spcAft>
                <a:spcPts val="1000"/>
              </a:spcAft>
            </a:pPr>
            <a:r>
              <a:rPr lang="en-US" sz="2000" dirty="0" err="1">
                <a:effectLst/>
              </a:rPr>
              <a:t>Nâng</a:t>
            </a:r>
            <a:r>
              <a:rPr lang="en-US" sz="2000" dirty="0">
                <a:effectLst/>
              </a:rPr>
              <a:t> </a:t>
            </a:r>
            <a:r>
              <a:rPr lang="en-US" sz="2000" dirty="0" err="1">
                <a:effectLst/>
              </a:rPr>
              <a:t>cấp</a:t>
            </a:r>
            <a:r>
              <a:rPr lang="en-US" sz="2000" dirty="0">
                <a:effectLst/>
              </a:rPr>
              <a:t> </a:t>
            </a:r>
            <a:r>
              <a:rPr lang="en-US" sz="2000" dirty="0" err="1">
                <a:effectLst/>
              </a:rPr>
              <a:t>hệ</a:t>
            </a:r>
            <a:r>
              <a:rPr lang="en-US" sz="2000" dirty="0">
                <a:effectLst/>
              </a:rPr>
              <a:t> </a:t>
            </a:r>
            <a:r>
              <a:rPr lang="en-US" sz="2000" dirty="0" err="1">
                <a:effectLst/>
              </a:rPr>
              <a:t>thống</a:t>
            </a:r>
            <a:r>
              <a:rPr lang="en-US" sz="2000" dirty="0">
                <a:effectLst/>
              </a:rPr>
              <a:t> </a:t>
            </a:r>
            <a:r>
              <a:rPr lang="en-US" sz="2000" dirty="0" err="1">
                <a:effectLst/>
              </a:rPr>
              <a:t>điều</a:t>
            </a:r>
            <a:r>
              <a:rPr lang="en-US" sz="2000" dirty="0">
                <a:effectLst/>
              </a:rPr>
              <a:t> </a:t>
            </a:r>
            <a:r>
              <a:rPr lang="en-US" sz="2000" dirty="0" err="1">
                <a:effectLst/>
              </a:rPr>
              <a:t>hòa,các</a:t>
            </a:r>
            <a:r>
              <a:rPr lang="en-US" sz="2000" dirty="0">
                <a:effectLst/>
              </a:rPr>
              <a:t> </a:t>
            </a:r>
            <a:r>
              <a:rPr lang="en-US" sz="2000" dirty="0" err="1">
                <a:effectLst/>
              </a:rPr>
              <a:t>lớp</a:t>
            </a:r>
            <a:r>
              <a:rPr lang="en-US" sz="2000" dirty="0">
                <a:effectLst/>
              </a:rPr>
              <a:t> </a:t>
            </a:r>
            <a:r>
              <a:rPr lang="en-US" sz="2000" dirty="0" err="1">
                <a:effectLst/>
              </a:rPr>
              <a:t>cách</a:t>
            </a:r>
            <a:r>
              <a:rPr lang="en-US" sz="2000" dirty="0">
                <a:effectLst/>
              </a:rPr>
              <a:t> </a:t>
            </a:r>
            <a:r>
              <a:rPr lang="en-US" sz="2000" dirty="0" err="1">
                <a:effectLst/>
              </a:rPr>
              <a:t>nhiệt</a:t>
            </a:r>
            <a:r>
              <a:rPr lang="en-US" sz="2000" dirty="0">
                <a:effectLst/>
              </a:rPr>
              <a:t> </a:t>
            </a:r>
            <a:r>
              <a:rPr lang="en-US" sz="2000" dirty="0" err="1">
                <a:effectLst/>
              </a:rPr>
              <a:t>phù</a:t>
            </a:r>
            <a:r>
              <a:rPr lang="en-US" sz="2000" dirty="0">
                <a:effectLst/>
              </a:rPr>
              <a:t> </a:t>
            </a:r>
            <a:r>
              <a:rPr lang="en-US" sz="2000" dirty="0" err="1">
                <a:effectLst/>
              </a:rPr>
              <a:t>hợp</a:t>
            </a:r>
            <a:r>
              <a:rPr lang="en-US" sz="2000" dirty="0">
                <a:effectLst/>
              </a:rPr>
              <a:t> </a:t>
            </a:r>
            <a:r>
              <a:rPr lang="en-US" sz="2000" dirty="0" err="1">
                <a:effectLst/>
              </a:rPr>
              <a:t>với</a:t>
            </a:r>
            <a:r>
              <a:rPr lang="en-US" sz="2000" dirty="0">
                <a:effectLst/>
              </a:rPr>
              <a:t> </a:t>
            </a:r>
            <a:r>
              <a:rPr lang="en-US" sz="2000" dirty="0" err="1">
                <a:effectLst/>
              </a:rPr>
              <a:t>diều</a:t>
            </a:r>
            <a:r>
              <a:rPr lang="en-US" sz="2000" dirty="0">
                <a:effectLst/>
              </a:rPr>
              <a:t> </a:t>
            </a:r>
            <a:r>
              <a:rPr lang="en-US" sz="2000" dirty="0" err="1">
                <a:effectLst/>
              </a:rPr>
              <a:t>kiện</a:t>
            </a:r>
            <a:r>
              <a:rPr lang="en-US" sz="2000" dirty="0">
                <a:effectLst/>
              </a:rPr>
              <a:t> </a:t>
            </a:r>
            <a:r>
              <a:rPr lang="en-US" sz="2000" dirty="0" err="1">
                <a:effectLst/>
              </a:rPr>
              <a:t>bảo</a:t>
            </a:r>
            <a:r>
              <a:rPr lang="en-US" sz="2000" dirty="0">
                <a:effectLst/>
              </a:rPr>
              <a:t> </a:t>
            </a:r>
            <a:r>
              <a:rPr lang="en-US" sz="2000" dirty="0" err="1">
                <a:effectLst/>
              </a:rPr>
              <a:t>quản</a:t>
            </a:r>
            <a:r>
              <a:rPr lang="en-US" sz="2000" dirty="0">
                <a:effectLst/>
              </a:rPr>
              <a:t> </a:t>
            </a:r>
            <a:r>
              <a:rPr lang="en-US" sz="2000" dirty="0" err="1">
                <a:effectLst/>
              </a:rPr>
              <a:t>của</a:t>
            </a:r>
            <a:r>
              <a:rPr lang="en-US" sz="2000" dirty="0">
                <a:effectLst/>
              </a:rPr>
              <a:t> </a:t>
            </a:r>
            <a:r>
              <a:rPr lang="en-US" sz="2000" dirty="0" err="1">
                <a:effectLst/>
              </a:rPr>
              <a:t>sản</a:t>
            </a:r>
            <a:r>
              <a:rPr lang="en-US" sz="2000" dirty="0">
                <a:effectLst/>
              </a:rPr>
              <a:t> </a:t>
            </a:r>
            <a:r>
              <a:rPr lang="en-US" sz="2000" dirty="0" err="1">
                <a:effectLst/>
              </a:rPr>
              <a:t>phẩm</a:t>
            </a:r>
            <a:endParaRPr lang="en-US" sz="2000" dirty="0">
              <a:effectLst/>
            </a:endParaRPr>
          </a:p>
          <a:p>
            <a:pPr marL="0" marR="0">
              <a:lnSpc>
                <a:spcPct val="115000"/>
              </a:lnSpc>
              <a:spcBef>
                <a:spcPts val="0"/>
              </a:spcBef>
              <a:spcAft>
                <a:spcPts val="1000"/>
              </a:spcAft>
            </a:pPr>
            <a:r>
              <a:rPr lang="en-US" sz="2000" dirty="0" err="1">
                <a:effectLst/>
              </a:rPr>
              <a:t>Đa</a:t>
            </a:r>
            <a:r>
              <a:rPr lang="en-US" sz="2000" dirty="0">
                <a:effectLst/>
              </a:rPr>
              <a:t> </a:t>
            </a:r>
            <a:r>
              <a:rPr lang="en-US" sz="2000" dirty="0" err="1">
                <a:effectLst/>
              </a:rPr>
              <a:t>dạng</a:t>
            </a:r>
            <a:r>
              <a:rPr lang="en-US" sz="2000" dirty="0">
                <a:effectLst/>
              </a:rPr>
              <a:t> </a:t>
            </a:r>
            <a:r>
              <a:rPr lang="en-US" sz="2000" dirty="0" err="1">
                <a:effectLst/>
              </a:rPr>
              <a:t>hóa</a:t>
            </a:r>
            <a:r>
              <a:rPr lang="en-US" sz="2000" dirty="0">
                <a:effectLst/>
              </a:rPr>
              <a:t> </a:t>
            </a:r>
            <a:r>
              <a:rPr lang="en-US" sz="2000" dirty="0" err="1">
                <a:effectLst/>
              </a:rPr>
              <a:t>các</a:t>
            </a:r>
            <a:r>
              <a:rPr lang="en-US" sz="2000" dirty="0">
                <a:effectLst/>
              </a:rPr>
              <a:t> </a:t>
            </a:r>
            <a:r>
              <a:rPr lang="en-US" sz="2000" dirty="0" err="1">
                <a:effectLst/>
              </a:rPr>
              <a:t>mẫu</a:t>
            </a:r>
            <a:r>
              <a:rPr lang="en-US" sz="2000" dirty="0">
                <a:effectLst/>
              </a:rPr>
              <a:t> </a:t>
            </a:r>
            <a:r>
              <a:rPr lang="en-US" sz="2000" dirty="0" err="1">
                <a:effectLst/>
              </a:rPr>
              <a:t>mã</a:t>
            </a:r>
            <a:r>
              <a:rPr lang="en-US" sz="2000" dirty="0">
                <a:effectLst/>
              </a:rPr>
              <a:t>, </a:t>
            </a:r>
            <a:r>
              <a:rPr lang="en-US" sz="2000" dirty="0" err="1">
                <a:effectLst/>
              </a:rPr>
              <a:t>sản</a:t>
            </a:r>
            <a:r>
              <a:rPr lang="en-US" sz="2000" dirty="0">
                <a:effectLst/>
              </a:rPr>
              <a:t> </a:t>
            </a:r>
            <a:r>
              <a:rPr lang="en-US" sz="2000" dirty="0" err="1">
                <a:effectLst/>
              </a:rPr>
              <a:t>phẩm</a:t>
            </a:r>
            <a:r>
              <a:rPr lang="en-US" sz="2000" dirty="0">
                <a:effectLst/>
              </a:rPr>
              <a:t> </a:t>
            </a:r>
            <a:r>
              <a:rPr lang="en-US" sz="2000" dirty="0" err="1">
                <a:effectLst/>
              </a:rPr>
              <a:t>của</a:t>
            </a:r>
            <a:r>
              <a:rPr lang="en-US" sz="2000" dirty="0">
                <a:effectLst/>
              </a:rPr>
              <a:t> </a:t>
            </a:r>
            <a:r>
              <a:rPr lang="en-US" sz="2000" dirty="0" err="1">
                <a:effectLst/>
              </a:rPr>
              <a:t>máy</a:t>
            </a:r>
            <a:r>
              <a:rPr lang="en-US" sz="2000" dirty="0">
                <a:effectLst/>
              </a:rPr>
              <a:t> </a:t>
            </a:r>
            <a:r>
              <a:rPr lang="en-US" sz="2000" dirty="0" err="1">
                <a:effectLst/>
              </a:rPr>
              <a:t>bán</a:t>
            </a:r>
            <a:r>
              <a:rPr lang="en-US" sz="2000" dirty="0">
                <a:effectLst/>
              </a:rPr>
              <a:t> </a:t>
            </a:r>
            <a:r>
              <a:rPr lang="en-US" sz="2000" dirty="0" err="1">
                <a:effectLst/>
              </a:rPr>
              <a:t>hàng</a:t>
            </a:r>
            <a:r>
              <a:rPr lang="en-US" sz="2000" dirty="0">
                <a:effectLst/>
              </a:rPr>
              <a:t> </a:t>
            </a:r>
            <a:r>
              <a:rPr lang="en-US" sz="2000" dirty="0" err="1">
                <a:effectLst/>
              </a:rPr>
              <a:t>tự</a:t>
            </a:r>
            <a:r>
              <a:rPr lang="en-US" sz="2000" dirty="0">
                <a:effectLst/>
              </a:rPr>
              <a:t> </a:t>
            </a:r>
            <a:r>
              <a:rPr lang="en-US" sz="2000" dirty="0" err="1">
                <a:effectLst/>
              </a:rPr>
              <a:t>động</a:t>
            </a:r>
            <a:r>
              <a:rPr lang="en-US" sz="2000" dirty="0">
                <a:effectLst/>
              </a:rPr>
              <a:t>: </a:t>
            </a:r>
            <a:r>
              <a:rPr lang="en-US" sz="2000" dirty="0" err="1">
                <a:effectLst/>
              </a:rPr>
              <a:t>Dụng</a:t>
            </a:r>
            <a:r>
              <a:rPr lang="en-US" sz="2000" dirty="0">
                <a:effectLst/>
              </a:rPr>
              <a:t> </a:t>
            </a:r>
            <a:r>
              <a:rPr lang="en-US" sz="2000" dirty="0" err="1">
                <a:effectLst/>
              </a:rPr>
              <a:t>cụ</a:t>
            </a:r>
            <a:r>
              <a:rPr lang="en-US" sz="2000" dirty="0">
                <a:effectLst/>
              </a:rPr>
              <a:t> </a:t>
            </a:r>
            <a:r>
              <a:rPr lang="en-US" sz="2000" dirty="0" err="1">
                <a:effectLst/>
              </a:rPr>
              <a:t>học</a:t>
            </a:r>
            <a:r>
              <a:rPr lang="en-US" sz="2000" dirty="0">
                <a:effectLst/>
              </a:rPr>
              <a:t> </a:t>
            </a:r>
            <a:r>
              <a:rPr lang="en-US" sz="2000" dirty="0" err="1">
                <a:effectLst/>
              </a:rPr>
              <a:t>tập</a:t>
            </a:r>
            <a:r>
              <a:rPr lang="en-US" sz="2000" dirty="0">
                <a:effectLst/>
              </a:rPr>
              <a:t>, </a:t>
            </a:r>
            <a:r>
              <a:rPr lang="en-US" sz="2000" dirty="0" err="1">
                <a:effectLst/>
              </a:rPr>
              <a:t>các</a:t>
            </a:r>
            <a:r>
              <a:rPr lang="en-US" sz="2000" dirty="0">
                <a:effectLst/>
              </a:rPr>
              <a:t> </a:t>
            </a:r>
            <a:r>
              <a:rPr lang="en-US" sz="2000" dirty="0" err="1">
                <a:effectLst/>
              </a:rPr>
              <a:t>loại</a:t>
            </a:r>
            <a:r>
              <a:rPr lang="en-US" sz="2000" dirty="0">
                <a:effectLst/>
              </a:rPr>
              <a:t> </a:t>
            </a:r>
            <a:r>
              <a:rPr lang="en-US" sz="2000" dirty="0" err="1">
                <a:effectLst/>
              </a:rPr>
              <a:t>thực</a:t>
            </a:r>
            <a:r>
              <a:rPr lang="en-US" sz="2000" dirty="0">
                <a:effectLst/>
              </a:rPr>
              <a:t> </a:t>
            </a:r>
            <a:r>
              <a:rPr lang="en-US" sz="2000" dirty="0" err="1">
                <a:effectLst/>
              </a:rPr>
              <a:t>phẩm</a:t>
            </a:r>
            <a:r>
              <a:rPr lang="en-US" sz="2000" dirty="0">
                <a:effectLst/>
              </a:rPr>
              <a:t>, </a:t>
            </a:r>
            <a:r>
              <a:rPr lang="en-US" sz="2000" dirty="0" err="1">
                <a:effectLst/>
              </a:rPr>
              <a:t>thuốc</a:t>
            </a:r>
            <a:r>
              <a:rPr lang="en-US" sz="2000" dirty="0">
                <a:effectLst/>
              </a:rPr>
              <a:t> men, </a:t>
            </a:r>
            <a:r>
              <a:rPr lang="en-US" sz="2000" dirty="0" err="1">
                <a:effectLst/>
              </a:rPr>
              <a:t>vật</a:t>
            </a:r>
            <a:r>
              <a:rPr lang="en-US" sz="2000" dirty="0">
                <a:effectLst/>
              </a:rPr>
              <a:t> </a:t>
            </a:r>
            <a:r>
              <a:rPr lang="en-US" sz="2000" dirty="0" err="1">
                <a:effectLst/>
              </a:rPr>
              <a:t>tư</a:t>
            </a:r>
            <a:r>
              <a:rPr lang="en-US" sz="2000" dirty="0">
                <a:effectLst/>
              </a:rPr>
              <a:t> y </a:t>
            </a:r>
            <a:r>
              <a:rPr lang="en-US" sz="2000" dirty="0" err="1">
                <a:effectLst/>
              </a:rPr>
              <a:t>tế</a:t>
            </a:r>
            <a:r>
              <a:rPr lang="en-US" sz="2000" dirty="0">
                <a:effectLst/>
              </a:rPr>
              <a:t>, </a:t>
            </a:r>
            <a:r>
              <a:rPr lang="en-US" sz="2000" dirty="0" err="1">
                <a:effectLst/>
              </a:rPr>
              <a:t>sách</a:t>
            </a:r>
            <a:r>
              <a:rPr lang="en-US" sz="2000" dirty="0">
                <a:effectLst/>
              </a:rPr>
              <a:t>, </a:t>
            </a:r>
            <a:r>
              <a:rPr lang="en-US" sz="2000" dirty="0" err="1">
                <a:effectLst/>
              </a:rPr>
              <a:t>báo</a:t>
            </a:r>
            <a:r>
              <a:rPr lang="en-US" sz="2000" dirty="0">
                <a:effectLst/>
              </a:rPr>
              <a:t>,…</a:t>
            </a:r>
          </a:p>
          <a:p>
            <a:endParaRPr lang="en-US" dirty="0"/>
          </a:p>
        </p:txBody>
      </p:sp>
    </p:spTree>
    <p:extLst>
      <p:ext uri="{BB962C8B-B14F-4D97-AF65-F5344CB8AC3E}">
        <p14:creationId xmlns:p14="http://schemas.microsoft.com/office/powerpoint/2010/main" val="3594598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15E552-EF99-A889-89E7-539FAC5AA124}"/>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D4286675-06B0-6C7C-2D73-B91C4A05C8AF}"/>
              </a:ext>
            </a:extLst>
          </p:cNvPr>
          <p:cNvSpPr>
            <a:spLocks noGrp="1"/>
          </p:cNvSpPr>
          <p:nvPr>
            <p:ph type="title"/>
          </p:nvPr>
        </p:nvSpPr>
        <p:spPr/>
        <p:txBody>
          <a:bodyPr/>
          <a:lstStyle/>
          <a:p>
            <a:r>
              <a:rPr lang="en-US" dirty="0"/>
              <a:t>MỘT SỐ MẪU MÁY CÓ THỂ TRIỂN KHAI</a:t>
            </a:r>
          </a:p>
        </p:txBody>
      </p:sp>
      <p:sp>
        <p:nvSpPr>
          <p:cNvPr id="4" name="Chart Placeholder 3">
            <a:extLst>
              <a:ext uri="{FF2B5EF4-FFF2-40B4-BE49-F238E27FC236}">
                <a16:creationId xmlns:a16="http://schemas.microsoft.com/office/drawing/2014/main" id="{15E1D804-19BD-05CA-E41A-AA6F0CA945C6}"/>
              </a:ext>
            </a:extLst>
          </p:cNvPr>
          <p:cNvSpPr>
            <a:spLocks noGrp="1"/>
          </p:cNvSpPr>
          <p:nvPr>
            <p:ph type="chart" sz="quarter" idx="13"/>
          </p:nvPr>
        </p:nvSpPr>
        <p:spPr/>
        <p:txBody>
          <a:bodyPr/>
          <a:lstStyle/>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Mẫu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robot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ty Shanghai Hi-</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dolpin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technology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Picture Placeholder 4">
            <a:extLst>
              <a:ext uri="{FF2B5EF4-FFF2-40B4-BE49-F238E27FC236}">
                <a16:creationId xmlns:a16="http://schemas.microsoft.com/office/drawing/2014/main" id="{D6431D2E-0750-7C95-97A8-1F0C1BF1EED2}"/>
              </a:ext>
            </a:extLst>
          </p:cNvPr>
          <p:cNvSpPr>
            <a:spLocks noGrp="1"/>
          </p:cNvSpPr>
          <p:nvPr>
            <p:ph type="pic" sz="quarter" idx="14"/>
          </p:nvPr>
        </p:nvSpPr>
        <p:spPr/>
        <p:txBody>
          <a:bodyPr/>
          <a:lstStyle/>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Mẫu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0AD3C22D-2544-2D26-1851-59CDB4FE7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157" y="2153145"/>
            <a:ext cx="4965888" cy="4066145"/>
          </a:xfrm>
          <a:prstGeom prst="rect">
            <a:avLst/>
          </a:prstGeom>
        </p:spPr>
      </p:pic>
      <p:pic>
        <p:nvPicPr>
          <p:cNvPr id="7" name="Picture 6">
            <a:extLst>
              <a:ext uri="{FF2B5EF4-FFF2-40B4-BE49-F238E27FC236}">
                <a16:creationId xmlns:a16="http://schemas.microsoft.com/office/drawing/2014/main" id="{0B1490F6-10DA-4139-4CF8-A7659B6DA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957" y="2521515"/>
            <a:ext cx="4866807" cy="3098628"/>
          </a:xfrm>
          <a:prstGeom prst="rect">
            <a:avLst/>
          </a:prstGeom>
        </p:spPr>
      </p:pic>
    </p:spTree>
    <p:extLst>
      <p:ext uri="{BB962C8B-B14F-4D97-AF65-F5344CB8AC3E}">
        <p14:creationId xmlns:p14="http://schemas.microsoft.com/office/powerpoint/2010/main" val="2320908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AAEAFE-61CC-79FA-A519-16E6464E2E29}"/>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E2CE1B23-CAF8-17F6-A0A0-6E2CF895D52C}"/>
              </a:ext>
            </a:extLst>
          </p:cNvPr>
          <p:cNvSpPr>
            <a:spLocks noGrp="1"/>
          </p:cNvSpPr>
          <p:nvPr>
            <p:ph type="title"/>
          </p:nvPr>
        </p:nvSpPr>
        <p:spPr/>
        <p:txBody>
          <a:bodyPr/>
          <a:lstStyle/>
          <a:p>
            <a:r>
              <a:rPr lang="en-US" dirty="0"/>
              <a:t>MỘT SỐ MẪU MÁY CÓ THỂ TRIỂN KHAI</a:t>
            </a:r>
          </a:p>
        </p:txBody>
      </p:sp>
      <p:sp>
        <p:nvSpPr>
          <p:cNvPr id="4" name="Chart Placeholder 3">
            <a:extLst>
              <a:ext uri="{FF2B5EF4-FFF2-40B4-BE49-F238E27FC236}">
                <a16:creationId xmlns:a16="http://schemas.microsoft.com/office/drawing/2014/main" id="{2A10833C-35E2-793F-E5DD-A2DB31A849D6}"/>
              </a:ext>
            </a:extLst>
          </p:cNvPr>
          <p:cNvSpPr>
            <a:spLocks noGrp="1"/>
          </p:cNvSpPr>
          <p:nvPr>
            <p:ph type="chart" sz="quarter" idx="13"/>
          </p:nvPr>
        </p:nvSpPr>
        <p:spPr/>
        <p:txBody>
          <a:bodyPr/>
          <a:lstStyle/>
          <a:p>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thanh</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di </a:t>
            </a:r>
            <a:r>
              <a:rPr lang="en-US" sz="1800"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Picture Placeholder 4">
            <a:extLst>
              <a:ext uri="{FF2B5EF4-FFF2-40B4-BE49-F238E27FC236}">
                <a16:creationId xmlns:a16="http://schemas.microsoft.com/office/drawing/2014/main" id="{B220C3A8-C991-A8CD-BA20-B00275C2B2E7}"/>
              </a:ext>
            </a:extLst>
          </p:cNvPr>
          <p:cNvSpPr>
            <a:spLocks noGrp="1"/>
          </p:cNvSpPr>
          <p:nvPr>
            <p:ph type="pic" sz="quarter" idx="14"/>
          </p:nvPr>
        </p:nvSpPr>
        <p:spPr/>
        <p:txBody>
          <a:bodyPr/>
          <a:lstStyle/>
          <a:p>
            <a:r>
              <a:rPr lang="en-US" sz="1800" dirty="0" err="1">
                <a:solidFill>
                  <a:srgbClr val="212121"/>
                </a:solidFill>
                <a:effectLst/>
                <a:latin typeface="Times New Roman" panose="02020603050405020304" pitchFamily="18" charset="0"/>
                <a:ea typeface="Calibri" panose="020F0502020204030204" pitchFamily="34" charset="0"/>
              </a:rPr>
              <a:t>Công</a:t>
            </a:r>
            <a:r>
              <a:rPr lang="en-US" sz="1800" dirty="0">
                <a:solidFill>
                  <a:srgbClr val="212121"/>
                </a:solidFill>
                <a:effectLst/>
                <a:latin typeface="Times New Roman" panose="02020603050405020304" pitchFamily="18" charset="0"/>
                <a:ea typeface="Calibri" panose="020F0502020204030204" pitchFamily="34" charset="0"/>
              </a:rPr>
              <a:t> ty </a:t>
            </a:r>
            <a:r>
              <a:rPr lang="en-US" sz="1800" dirty="0" err="1">
                <a:solidFill>
                  <a:srgbClr val="212121"/>
                </a:solidFill>
                <a:effectLst/>
                <a:latin typeface="Times New Roman" panose="02020603050405020304" pitchFamily="18" charset="0"/>
                <a:ea typeface="Calibri" panose="020F0502020204030204" pitchFamily="34" charset="0"/>
              </a:rPr>
              <a:t>SmartRx</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có</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trụ</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sở</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tại</a:t>
            </a:r>
            <a:r>
              <a:rPr lang="en-US" sz="1800" dirty="0">
                <a:solidFill>
                  <a:srgbClr val="212121"/>
                </a:solidFill>
                <a:effectLst/>
                <a:latin typeface="Times New Roman" panose="02020603050405020304" pitchFamily="18" charset="0"/>
                <a:ea typeface="Calibri" panose="020F0502020204030204" pitchFamily="34" charset="0"/>
              </a:rPr>
              <a:t> Singapore </a:t>
            </a:r>
            <a:r>
              <a:rPr lang="en-US" sz="1800" dirty="0" err="1">
                <a:solidFill>
                  <a:srgbClr val="212121"/>
                </a:solidFill>
                <a:effectLst/>
                <a:latin typeface="Times New Roman" panose="02020603050405020304" pitchFamily="18" charset="0"/>
                <a:ea typeface="Calibri" panose="020F0502020204030204" pitchFamily="34" charset="0"/>
              </a:rPr>
              <a:t>có</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mẫu</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máy</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bán</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thuốc</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tự</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động</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theo</a:t>
            </a:r>
            <a:r>
              <a:rPr lang="en-US" sz="1800" dirty="0">
                <a:solidFill>
                  <a:srgbClr val="212121"/>
                </a:solidFill>
                <a:effectLst/>
                <a:latin typeface="Times New Roman" panose="02020603050405020304" pitchFamily="18" charset="0"/>
                <a:ea typeface="Calibri" panose="020F0502020204030204" pitchFamily="34" charset="0"/>
              </a:rPr>
              <a:t> toa. </a:t>
            </a:r>
            <a:r>
              <a:rPr lang="en-US" sz="1800" dirty="0" err="1">
                <a:solidFill>
                  <a:srgbClr val="212121"/>
                </a:solidFill>
                <a:effectLst/>
                <a:latin typeface="Times New Roman" panose="02020603050405020304" pitchFamily="18" charset="0"/>
                <a:ea typeface="Calibri" panose="020F0502020204030204" pitchFamily="34" charset="0"/>
              </a:rPr>
              <a:t>Bệnh</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nhân</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có</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thể</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trò</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chuyện</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với</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bác</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sĩ</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từ</a:t>
            </a:r>
            <a:r>
              <a:rPr lang="en-US" sz="1800" dirty="0">
                <a:solidFill>
                  <a:srgbClr val="212121"/>
                </a:solidFill>
                <a:effectLst/>
                <a:latin typeface="Times New Roman" panose="02020603050405020304" pitchFamily="18" charset="0"/>
                <a:ea typeface="Calibri" panose="020F0502020204030204" pitchFamily="34" charset="0"/>
              </a:rPr>
              <a:t> xa </a:t>
            </a:r>
            <a:r>
              <a:rPr lang="en-US" sz="1800" dirty="0" err="1">
                <a:solidFill>
                  <a:srgbClr val="212121"/>
                </a:solidFill>
                <a:effectLst/>
                <a:latin typeface="Times New Roman" panose="02020603050405020304" pitchFamily="18" charset="0"/>
                <a:ea typeface="Calibri" panose="020F0502020204030204" pitchFamily="34" charset="0"/>
              </a:rPr>
              <a:t>và</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nhận</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đơn</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thuốc</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ngay</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tại</a:t>
            </a:r>
            <a:r>
              <a:rPr lang="en-US" sz="1800" dirty="0">
                <a:solidFill>
                  <a:srgbClr val="212121"/>
                </a:solidFill>
                <a:effectLst/>
                <a:latin typeface="Times New Roman" panose="02020603050405020304" pitchFamily="18" charset="0"/>
                <a:ea typeface="Calibri" panose="020F0502020204030204" pitchFamily="34" charset="0"/>
              </a:rPr>
              <a:t> </a:t>
            </a:r>
            <a:r>
              <a:rPr lang="en-US" sz="1800" dirty="0" err="1">
                <a:solidFill>
                  <a:srgbClr val="212121"/>
                </a:solidFill>
                <a:effectLst/>
                <a:latin typeface="Times New Roman" panose="02020603050405020304" pitchFamily="18" charset="0"/>
                <a:ea typeface="Calibri" panose="020F0502020204030204" pitchFamily="34" charset="0"/>
              </a:rPr>
              <a:t>chỗ</a:t>
            </a:r>
            <a:r>
              <a:rPr lang="en-US" sz="1800" dirty="0">
                <a:solidFill>
                  <a:srgbClr val="212121"/>
                </a:solidFill>
                <a:effectLst/>
                <a:latin typeface="Times New Roman" panose="02020603050405020304" pitchFamily="18" charset="0"/>
                <a:ea typeface="Calibri" panose="020F0502020204030204" pitchFamily="34" charset="0"/>
              </a:rPr>
              <a:t>. </a:t>
            </a:r>
          </a:p>
          <a:p>
            <a:endParaRPr lang="en-US" dirty="0"/>
          </a:p>
        </p:txBody>
      </p:sp>
      <p:pic>
        <p:nvPicPr>
          <p:cNvPr id="6" name="Picture 5">
            <a:extLst>
              <a:ext uri="{FF2B5EF4-FFF2-40B4-BE49-F238E27FC236}">
                <a16:creationId xmlns:a16="http://schemas.microsoft.com/office/drawing/2014/main" id="{00CEA080-B357-B0A5-2033-35C32C942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00" y="2397759"/>
            <a:ext cx="5449047" cy="3478605"/>
          </a:xfrm>
          <a:prstGeom prst="rect">
            <a:avLst/>
          </a:prstGeom>
        </p:spPr>
      </p:pic>
      <p:pic>
        <p:nvPicPr>
          <p:cNvPr id="7" name="Picture 6">
            <a:extLst>
              <a:ext uri="{FF2B5EF4-FFF2-40B4-BE49-F238E27FC236}">
                <a16:creationId xmlns:a16="http://schemas.microsoft.com/office/drawing/2014/main" id="{DE71A43D-A7C7-FCF4-1AED-C4A7CADDF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2716" y="2182178"/>
            <a:ext cx="4830390" cy="4099560"/>
          </a:xfrm>
          <a:prstGeom prst="rect">
            <a:avLst/>
          </a:prstGeom>
        </p:spPr>
      </p:pic>
    </p:spTree>
    <p:extLst>
      <p:ext uri="{BB962C8B-B14F-4D97-AF65-F5344CB8AC3E}">
        <p14:creationId xmlns:p14="http://schemas.microsoft.com/office/powerpoint/2010/main" val="3739625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24</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115230"/>
            <a:ext cx="7672278" cy="95297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u="sng" dirty="0">
                <a:effectLst>
                  <a:outerShdw blurRad="38100" dist="38100" dir="2700000" algn="tl">
                    <a:srgbClr val="000000">
                      <a:alpha val="43137"/>
                    </a:srgbClr>
                  </a:outerShdw>
                </a:effectLst>
              </a:rPr>
              <a:t>MÁY BÁN HÀNG TỰ ĐỘNG</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120021"/>
            <a:ext cx="7672278" cy="77905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a:t>CẦN NHỮNG THAY ĐỔI GÌ ĐỂ TÁC ĐỘNG ĐẾN SỰ CHÚ Ý CỦA NGƯỜI TIÊU DÙNG TRONG TƯƠNG LAI</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E8A5510F-7D33-495A-4A63-A054858F1538}"/>
              </a:ext>
            </a:extLst>
          </p:cNvPr>
          <p:cNvSpPr>
            <a:spLocks noGrp="1"/>
          </p:cNvSpPr>
          <p:nvPr>
            <p:ph type="title"/>
          </p:nvPr>
        </p:nvSpPr>
        <p:spPr>
          <a:xfrm>
            <a:off x="3215729" y="1764407"/>
            <a:ext cx="5760846" cy="2310312"/>
          </a:xfrm>
        </p:spPr>
        <p:txBody>
          <a:bodyPr vert="horz" lIns="91440" tIns="45720" rIns="91440" bIns="45720" rtlCol="0" anchor="b">
            <a:normAutofit/>
          </a:bodyPr>
          <a:lstStyle/>
          <a:p>
            <a:r>
              <a:rPr lang="en-US" sz="5200" kern="1200" dirty="0">
                <a:solidFill>
                  <a:schemeClr val="tx2"/>
                </a:solidFill>
                <a:latin typeface="+mj-lt"/>
                <a:ea typeface="+mj-ea"/>
                <a:cs typeface="+mj-cs"/>
              </a:rPr>
              <a:t>TỔNG QUAN VỀ MÁY BÁN HÀNG TỰ ĐỘNG</a:t>
            </a:r>
          </a:p>
        </p:txBody>
      </p:sp>
    </p:spTree>
    <p:extLst>
      <p:ext uri="{BB962C8B-B14F-4D97-AF65-F5344CB8AC3E}">
        <p14:creationId xmlns:p14="http://schemas.microsoft.com/office/powerpoint/2010/main" val="1557562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i="0">
                <a:effectLst/>
              </a:rPr>
              <a:t>ĐỊNH NGHĨA VÀ CHỨC NĂNG CỦA MÁY BÁN HÀNG TỰ ĐỘNG </a:t>
            </a:r>
            <a:endParaRPr lang="en-US"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3500"/>
            <a:ext cx="5074512" cy="2370156"/>
          </a:xfrm>
        </p:spPr>
        <p:txBody>
          <a:bodyPr/>
          <a:lstStyle/>
          <a:p>
            <a:pPr algn="l" rtl="0" fontAlgn="base"/>
            <a:r>
              <a:rPr lang="vi-VN" sz="1800" b="1" i="0">
                <a:solidFill>
                  <a:srgbClr val="000000"/>
                </a:solidFill>
                <a:effectLst/>
                <a:latin typeface="Arial" panose="020B0604020202020204" pitchFamily="34" charset="0"/>
              </a:rPr>
              <a:t>Máy bán hàng tự động</a:t>
            </a:r>
            <a:r>
              <a:rPr lang="vi-VN" sz="1800" b="0" i="0">
                <a:solidFill>
                  <a:srgbClr val="000000"/>
                </a:solidFill>
                <a:effectLst/>
                <a:latin typeface="Arial" panose="020B0604020202020204" pitchFamily="34" charset="0"/>
              </a:rPr>
              <a:t> là một máy </a:t>
            </a:r>
            <a:r>
              <a:rPr lang="vi-VN" sz="1800" b="1" i="0">
                <a:solidFill>
                  <a:srgbClr val="000000"/>
                </a:solidFill>
                <a:effectLst/>
                <a:latin typeface="Arial" panose="020B0604020202020204" pitchFamily="34" charset="0"/>
              </a:rPr>
              <a:t>tự động </a:t>
            </a:r>
            <a:r>
              <a:rPr lang="vi-VN" sz="1800" b="0" i="0">
                <a:solidFill>
                  <a:srgbClr val="000000"/>
                </a:solidFill>
                <a:effectLst/>
                <a:latin typeface="Arial" panose="020B0604020202020204" pitchFamily="34" charset="0"/>
              </a:rPr>
              <a:t>cung cấp các </a:t>
            </a:r>
            <a:r>
              <a:rPr lang="vi-VN" sz="1800" b="1" i="0">
                <a:solidFill>
                  <a:srgbClr val="000000"/>
                </a:solidFill>
                <a:effectLst/>
                <a:latin typeface="Arial" panose="020B0604020202020204" pitchFamily="34" charset="0"/>
              </a:rPr>
              <a:t>mặt hàng </a:t>
            </a:r>
            <a:r>
              <a:rPr lang="vi-VN" sz="1800" b="0" i="0">
                <a:solidFill>
                  <a:srgbClr val="000000"/>
                </a:solidFill>
                <a:effectLst/>
                <a:latin typeface="Arial" panose="020B0604020202020204" pitchFamily="34" charset="0"/>
              </a:rPr>
              <a:t>đa dạng để thỏa mãn nhu cầu của công chúng như đồ ăn nhẹ, đồ uống, thuốc lá và vé số cho người tiêu dùng sau khi đưa </a:t>
            </a:r>
            <a:r>
              <a:rPr lang="vi-VN" sz="1800" b="1" i="0">
                <a:solidFill>
                  <a:srgbClr val="000000"/>
                </a:solidFill>
                <a:effectLst/>
                <a:latin typeface="Arial" panose="020B0604020202020204" pitchFamily="34" charset="0"/>
              </a:rPr>
              <a:t>tiền mặt, thẻ tín dụng </a:t>
            </a:r>
            <a:r>
              <a:rPr lang="vi-VN" sz="1800" b="0" i="0">
                <a:solidFill>
                  <a:srgbClr val="000000"/>
                </a:solidFill>
                <a:effectLst/>
                <a:latin typeface="Arial" panose="020B0604020202020204" pitchFamily="34" charset="0"/>
              </a:rPr>
              <a:t>hoặc thẻ được thiết kế đặc biệt vào máy dựa trên mức phí đưa vào và lựa chọn sản phẩm</a:t>
            </a:r>
            <a:endParaRPr lang="en-US" sz="1800" b="0" i="0">
              <a:solidFill>
                <a:srgbClr val="000000"/>
              </a:solidFill>
              <a:effectLst/>
              <a:latin typeface="Arial" panose="020B0604020202020204" pitchFamily="34" charset="0"/>
            </a:endParaRPr>
          </a:p>
          <a:p>
            <a:pPr algn="l" rtl="0" fontAlgn="base"/>
            <a:r>
              <a:rPr lang="vi-VN" sz="1800" b="0" i="0">
                <a:solidFill>
                  <a:srgbClr val="000000"/>
                </a:solidFill>
                <a:effectLst/>
                <a:latin typeface="Arial" panose="020B0604020202020204" pitchFamily="34" charset="0"/>
              </a:rPr>
              <a:t>Thông thường, dịch vụ bán hàng tự động được </a:t>
            </a:r>
            <a:r>
              <a:rPr lang="vi-VN" sz="1800" b="1" i="0">
                <a:solidFill>
                  <a:srgbClr val="000000"/>
                </a:solidFill>
                <a:effectLst/>
                <a:latin typeface="Arial" panose="020B0604020202020204" pitchFamily="34" charset="0"/>
              </a:rPr>
              <a:t>cung cấp bởi các công ty </a:t>
            </a:r>
            <a:r>
              <a:rPr lang="vi-VN" sz="1800" b="0" i="0">
                <a:solidFill>
                  <a:srgbClr val="000000"/>
                </a:solidFill>
                <a:effectLst/>
                <a:latin typeface="Arial" panose="020B0604020202020204" pitchFamily="34" charset="0"/>
              </a:rPr>
              <a:t>(nhà điều hành) sở hữu và đặt máy móc tại cơ sở thuộc sở hữu của người khác. Các công ty này </a:t>
            </a:r>
            <a:r>
              <a:rPr lang="vi-VN" sz="1800" b="1" i="0">
                <a:solidFill>
                  <a:srgbClr val="000000"/>
                </a:solidFill>
                <a:effectLst/>
                <a:latin typeface="Arial" panose="020B0604020202020204" pitchFamily="34" charset="0"/>
              </a:rPr>
              <a:t>cung cấp dịch vụ và bảo trì </a:t>
            </a:r>
            <a:r>
              <a:rPr lang="vi-VN" sz="1800" b="0" i="0">
                <a:solidFill>
                  <a:srgbClr val="000000"/>
                </a:solidFill>
                <a:effectLst/>
                <a:latin typeface="Arial" panose="020B0604020202020204" pitchFamily="34" charset="0"/>
              </a:rPr>
              <a:t>đầy đủ cũng như các sản phẩm, thường không tính bất kỳ chi phí nào cho chủ sở hữu cơ sở ngoài khoản phí bảo trì.</a:t>
            </a:r>
            <a:endParaRPr lang="vi-VN" sz="1800" b="0" i="0">
              <a:solidFill>
                <a:srgbClr val="000000"/>
              </a:solidFill>
              <a:effectLst/>
              <a:latin typeface="Segoe UI" panose="020B0502040204020203" pitchFamily="34" charset="0"/>
            </a:endParaRPr>
          </a:p>
          <a:p>
            <a:endParaRPr lang="en-US" sz="1800"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dirty="0"/>
          </a:p>
        </p:txBody>
      </p:sp>
      <p:pic>
        <p:nvPicPr>
          <p:cNvPr id="1026" name="Picture 2" descr="máy bán hàng tự động">
            <a:extLst>
              <a:ext uri="{FF2B5EF4-FFF2-40B4-BE49-F238E27FC236}">
                <a16:creationId xmlns:a16="http://schemas.microsoft.com/office/drawing/2014/main" id="{E162BE92-FA00-6EED-7AFA-CC2C4A43D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668" y="1070228"/>
            <a:ext cx="5715000" cy="467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i="0" dirty="0">
                <a:effectLst/>
              </a:rPr>
              <a:t>SỰ RA ĐỜI CỦA MÁY BÁN HÀNG TỰ ĐỘNG</a:t>
            </a:r>
            <a:endParaRPr lang="en-US"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5" y="973500"/>
            <a:ext cx="11560975" cy="2370156"/>
          </a:xfrm>
        </p:spPr>
        <p:txBody>
          <a:bodyPr/>
          <a:lstStyle/>
          <a:p>
            <a:pPr algn="l" rtl="0" fontAlgn="base"/>
            <a:r>
              <a:rPr lang="vi-VN" sz="2400" b="1" i="0" dirty="0">
                <a:solidFill>
                  <a:srgbClr val="000000"/>
                </a:solidFill>
                <a:effectLst/>
              </a:rPr>
              <a:t> </a:t>
            </a:r>
            <a:r>
              <a:rPr lang="vi-VN" sz="2400" b="0" i="0" dirty="0">
                <a:solidFill>
                  <a:srgbClr val="000000"/>
                </a:solidFill>
                <a:effectLst/>
              </a:rPr>
              <a:t>Máy bán hàng tự động hiện đại đầu tiên được phát triển ở Anh vào đầu những năm 1880 để phát bưu thiếp. Máy bán hàng tự động đầu tiên ở Mỹ được xây dựng vào năm 1888 bán kẹo cao su trên các sân ga của Thành phố New York v.v.. </a:t>
            </a:r>
            <a:endParaRPr lang="en-US" sz="2400"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dirty="0"/>
          </a:p>
        </p:txBody>
      </p:sp>
      <p:pic>
        <p:nvPicPr>
          <p:cNvPr id="3074" name="Picture 2">
            <a:extLst>
              <a:ext uri="{FF2B5EF4-FFF2-40B4-BE49-F238E27FC236}">
                <a16:creationId xmlns:a16="http://schemas.microsoft.com/office/drawing/2014/main" id="{1180A922-1A18-FAEE-9C7A-24A4885D7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34" y="2451542"/>
            <a:ext cx="4998507" cy="34911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D95388F-7C05-B0B1-92EC-7216B4B67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242" y="2451542"/>
            <a:ext cx="6689388" cy="3491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708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SỰ TIỆN LỢI CỦA MÁY BÁN HÀNG TỰ ĐỘNG</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a:lstStyle/>
          <a:p>
            <a:pPr algn="l" rtl="0" fontAlgn="base"/>
            <a:r>
              <a:rPr lang="vi-VN" sz="2000" b="0" i="0" dirty="0">
                <a:solidFill>
                  <a:srgbClr val="000000"/>
                </a:solidFill>
                <a:effectLst/>
                <a:latin typeface="Arial" panose="020B0604020202020204" pitchFamily="34" charset="0"/>
              </a:rPr>
              <a:t>   Hiện nay, trên thị trường có nhiều loại máy bán hàng tự động khác nhau. Mỗi loại phục vụ mục đích, nhu cầu cụ thể của từng nhà đầu tư. Một số loại máy phổ biến nhiều người dùng như: Máy bán thức ăn, máy bán đồ uống, máy bán các loại vé, máy bán các sản phẩm công nghệ, máy bán các loại sách báo, máy bán các sản phẩm làm đẹp, quần áo,v.v..   </a:t>
            </a:r>
            <a:endParaRPr lang="vi-VN" sz="2000" b="0" i="0" dirty="0">
              <a:solidFill>
                <a:srgbClr val="000000"/>
              </a:solidFill>
              <a:effectLst/>
              <a:latin typeface="Segoe UI" panose="020B0502040204020203" pitchFamily="34" charset="0"/>
            </a:endParaRPr>
          </a:p>
          <a:p>
            <a:pPr algn="l" rtl="0" fontAlgn="base"/>
            <a:r>
              <a:rPr lang="vi-VN" sz="2000" b="0" i="0" dirty="0">
                <a:solidFill>
                  <a:srgbClr val="000000"/>
                </a:solidFill>
                <a:effectLst/>
                <a:latin typeface="Arial" panose="020B0604020202020204" pitchFamily="34" charset="0"/>
              </a:rPr>
              <a:t>   Mỗi loại tùy mục đích kinh doanh và sử dụng, cũng như nhu cầu thực tế về công nghệ, kho hàng để có một kích thước chuẩn và các hình mẫu thiết kế khác nhau để thu hút và đáp ứng nhu cầu người tiêu dùng: </a:t>
            </a:r>
            <a:endParaRPr lang="vi-VN" sz="2000" b="0" i="0" dirty="0">
              <a:solidFill>
                <a:srgbClr val="000000"/>
              </a:solidFill>
              <a:effectLst/>
              <a:latin typeface="Segoe UI" panose="020B0502040204020203" pitchFamily="34" charset="0"/>
            </a:endParaRPr>
          </a:p>
          <a:p>
            <a:pPr algn="l" rtl="0" fontAlgn="base"/>
            <a:r>
              <a:rPr lang="vi-VN" sz="2000" b="0" i="0" dirty="0">
                <a:solidFill>
                  <a:srgbClr val="000000"/>
                </a:solidFill>
                <a:effectLst/>
                <a:latin typeface="Arial" panose="020B0604020202020204" pitchFamily="34" charset="0"/>
              </a:rPr>
              <a:t>+ </a:t>
            </a:r>
            <a:r>
              <a:rPr lang="vi-VN" sz="2000" b="0" i="1" dirty="0">
                <a:solidFill>
                  <a:srgbClr val="000000"/>
                </a:solidFill>
                <a:effectLst/>
                <a:latin typeface="Arial" panose="020B0604020202020204" pitchFamily="34" charset="0"/>
              </a:rPr>
              <a:t>Máy bán hàng kích thước nhỏ ̣̣̣̣̣</a:t>
            </a:r>
            <a:r>
              <a:rPr lang="vi-VN" sz="2000" b="0" i="1" dirty="0">
                <a:solidFill>
                  <a:srgbClr val="767171"/>
                </a:solidFill>
                <a:effectLst/>
                <a:latin typeface="Arial" panose="020B0604020202020204" pitchFamily="34" charset="0"/>
              </a:rPr>
              <a:t>̣̣̣̣(cao 1.2 – 1.5m, rộng 0,6 – 0.8m)</a:t>
            </a:r>
            <a:r>
              <a:rPr lang="vi-VN" sz="2000" b="0" i="1" dirty="0">
                <a:solidFill>
                  <a:srgbClr val="000000"/>
                </a:solidFill>
                <a:effectLst/>
                <a:latin typeface="Arial" panose="020B0604020202020204" pitchFamily="34" charset="0"/>
              </a:rPr>
              <a:t>:</a:t>
            </a:r>
            <a:r>
              <a:rPr lang="vi-VN" sz="2000" b="0" i="0" dirty="0">
                <a:solidFill>
                  <a:srgbClr val="000000"/>
                </a:solidFill>
                <a:effectLst/>
                <a:latin typeface="Arial" panose="020B0604020202020204" pitchFamily="34" charset="0"/>
              </a:rPr>
              <a:t> thích hợp cho việc đặt trong những không gian hạn chế. Như sân bay, nhà ga hoặc góc của một cửa hàng.  </a:t>
            </a:r>
            <a:endParaRPr lang="vi-VN" sz="2000" b="0" i="0" dirty="0">
              <a:solidFill>
                <a:srgbClr val="000000"/>
              </a:solidFill>
              <a:effectLst/>
              <a:latin typeface="Segoe UI" panose="020B0502040204020203" pitchFamily="34" charset="0"/>
            </a:endParaRPr>
          </a:p>
          <a:p>
            <a:pPr algn="l" rtl="0" fontAlgn="base"/>
            <a:r>
              <a:rPr lang="vi-VN" sz="2000" b="0" i="0" dirty="0">
                <a:solidFill>
                  <a:srgbClr val="000000"/>
                </a:solidFill>
                <a:effectLst/>
                <a:latin typeface="Arial" panose="020B0604020202020204" pitchFamily="34" charset="0"/>
              </a:rPr>
              <a:t>+ </a:t>
            </a:r>
            <a:r>
              <a:rPr lang="vi-VN" sz="2000" b="0" i="1" dirty="0">
                <a:solidFill>
                  <a:srgbClr val="000000"/>
                </a:solidFill>
                <a:effectLst/>
                <a:latin typeface="Arial" panose="020B0604020202020204" pitchFamily="34" charset="0"/>
              </a:rPr>
              <a:t>Máy bán hàng kích thước trung bình</a:t>
            </a:r>
            <a:r>
              <a:rPr lang="vi-VN" sz="2000" b="0" i="0" dirty="0">
                <a:solidFill>
                  <a:srgbClr val="000000"/>
                </a:solidFill>
                <a:effectLst/>
                <a:latin typeface="Arial" panose="020B0604020202020204" pitchFamily="34" charset="0"/>
              </a:rPr>
              <a:t> </a:t>
            </a:r>
            <a:r>
              <a:rPr lang="vi-VN" sz="2000" b="0" i="1" dirty="0">
                <a:solidFill>
                  <a:srgbClr val="000000"/>
                </a:solidFill>
                <a:effectLst/>
                <a:latin typeface="Arial" panose="020B0604020202020204" pitchFamily="34" charset="0"/>
              </a:rPr>
              <a:t>(</a:t>
            </a:r>
            <a:r>
              <a:rPr lang="vi-VN" sz="2000" b="0" i="1" dirty="0">
                <a:solidFill>
                  <a:srgbClr val="777777"/>
                </a:solidFill>
                <a:effectLst/>
                <a:latin typeface="Arial" panose="020B0604020202020204" pitchFamily="34" charset="0"/>
              </a:rPr>
              <a:t>cao1.5-1.8m, rộng 0.8-1.2m):</a:t>
            </a:r>
            <a:r>
              <a:rPr lang="vi-VN" sz="2000" b="0" i="0" dirty="0">
                <a:solidFill>
                  <a:srgbClr val="000000"/>
                </a:solidFill>
                <a:effectLst/>
                <a:latin typeface="Arial" panose="020B0604020202020204" pitchFamily="34" charset="0"/>
              </a:rPr>
              <a:t> chứa được một lượng lớn sản phẩm. Thường được đặt tại khu vực trung tâm thương mại, trường học hoặc cơ quan. </a:t>
            </a:r>
            <a:endParaRPr lang="vi-VN" sz="2000" b="0" i="0" dirty="0">
              <a:solidFill>
                <a:srgbClr val="000000"/>
              </a:solidFill>
              <a:effectLst/>
              <a:latin typeface="Segoe UI" panose="020B0502040204020203" pitchFamily="34" charset="0"/>
            </a:endParaRPr>
          </a:p>
          <a:p>
            <a:pPr algn="l" rtl="0" fontAlgn="base"/>
            <a:r>
              <a:rPr lang="vi-VN" sz="2000" b="0" i="1" dirty="0">
                <a:solidFill>
                  <a:srgbClr val="000000"/>
                </a:solidFill>
                <a:effectLst/>
                <a:latin typeface="Arial" panose="020B0604020202020204" pitchFamily="34" charset="0"/>
              </a:rPr>
              <a:t>+ Máy bán hàng kích thước lớn </a:t>
            </a:r>
            <a:r>
              <a:rPr lang="vi-VN" sz="2000" b="0" i="1" dirty="0">
                <a:solidFill>
                  <a:srgbClr val="767171"/>
                </a:solidFill>
                <a:effectLst/>
                <a:latin typeface="Arial" panose="020B0604020202020204" pitchFamily="34" charset="0"/>
              </a:rPr>
              <a:t>(cao1.8-2.5m, rộng 1.2 – 1.8m)</a:t>
            </a:r>
            <a:r>
              <a:rPr lang="vi-VN" sz="2000" b="0" i="1" dirty="0">
                <a:solidFill>
                  <a:srgbClr val="000000"/>
                </a:solidFill>
                <a:effectLst/>
                <a:latin typeface="Arial" panose="020B0604020202020204" pitchFamily="34" charset="0"/>
              </a:rPr>
              <a:t>:</a:t>
            </a:r>
            <a:r>
              <a:rPr lang="vi-VN" sz="2000" b="0" i="0" dirty="0">
                <a:solidFill>
                  <a:srgbClr val="000000"/>
                </a:solidFill>
                <a:effectLst/>
                <a:latin typeface="Arial" panose="020B0604020202020204" pitchFamily="34" charset="0"/>
              </a:rPr>
              <a:t> sử dụng để bán các sản phẩm lớn. Có thể đặt trong những địa điểm rộng lớn như siêu thị, trung tâm thương mại lớn hoặc trạm xăng. </a:t>
            </a:r>
            <a:endParaRPr lang="vi-VN" sz="2000" b="0" i="0" dirty="0">
              <a:solidFill>
                <a:srgbClr val="000000"/>
              </a:solidFill>
              <a:effectLst/>
              <a:latin typeface="Segoe UI" panose="020B0502040204020203" pitchFamily="34" charset="0"/>
            </a:endParaRPr>
          </a:p>
          <a:p>
            <a:pPr marL="0" indent="0">
              <a:buNone/>
            </a:pPr>
            <a:endParaRPr lang="en-US" sz="2000"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7</a:t>
            </a:fld>
            <a:endParaRPr lang="en-US"/>
          </a:p>
        </p:txBody>
      </p:sp>
    </p:spTree>
    <p:extLst>
      <p:ext uri="{BB962C8B-B14F-4D97-AF65-F5344CB8AC3E}">
        <p14:creationId xmlns:p14="http://schemas.microsoft.com/office/powerpoint/2010/main" val="350595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6" name="Freeform: Shape 35">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38" name="Freeform: Shape 37">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40">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B7F87898-58F2-2CDB-8959-9B51C3221DA6}"/>
              </a:ext>
            </a:extLst>
          </p:cNvPr>
          <p:cNvSpPr>
            <a:spLocks noGrp="1"/>
          </p:cNvSpPr>
          <p:nvPr>
            <p:ph type="title"/>
          </p:nvPr>
        </p:nvSpPr>
        <p:spPr>
          <a:xfrm>
            <a:off x="3371787" y="1741337"/>
            <a:ext cx="5448730" cy="2387918"/>
          </a:xfrm>
        </p:spPr>
        <p:txBody>
          <a:bodyPr vert="horz" lIns="91440" tIns="45720" rIns="91440" bIns="45720" rtlCol="0" anchor="b">
            <a:normAutofit/>
          </a:bodyPr>
          <a:lstStyle/>
          <a:p>
            <a:r>
              <a:rPr lang="en-US" sz="3300" kern="1200" dirty="0">
                <a:solidFill>
                  <a:schemeClr val="tx2"/>
                </a:solidFill>
                <a:effectLst/>
                <a:latin typeface="+mj-lt"/>
                <a:ea typeface="+mj-ea"/>
                <a:cs typeface="+mj-cs"/>
              </a:rPr>
              <a:t>CÁC ĐIỀU KIỆN VÀ TRIỂN VỌNG VIỆC SỬ DỤNG MÁY BÁN HÀNG TỰ ĐỘNG TẠI TRƯỜNG ĐẠI HỌC BÁCH KHOA </a:t>
            </a:r>
            <a:endParaRPr lang="en-US" sz="3300" kern="1200" dirty="0">
              <a:solidFill>
                <a:schemeClr val="tx2"/>
              </a:solidFill>
              <a:latin typeface="+mj-lt"/>
              <a:ea typeface="+mj-ea"/>
              <a:cs typeface="+mj-cs"/>
            </a:endParaRPr>
          </a:p>
        </p:txBody>
      </p:sp>
      <p:grpSp>
        <p:nvGrpSpPr>
          <p:cNvPr id="45" name="Group 44">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46" name="Freeform: Shape 45">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9" name="Freeform: Shape 48">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51" name="Freeform: Shape 50">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4" name="Freeform: Shape 53">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384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6A0F-87FA-F886-5FD1-F469AFC1FACD}"/>
              </a:ext>
            </a:extLst>
          </p:cNvPr>
          <p:cNvSpPr>
            <a:spLocks noGrp="1"/>
          </p:cNvSpPr>
          <p:nvPr>
            <p:ph type="title"/>
          </p:nvPr>
        </p:nvSpPr>
        <p:spPr/>
        <p:txBody>
          <a:bodyPr/>
          <a:lstStyle/>
          <a:p>
            <a:r>
              <a:rPr lang="en-US" dirty="0"/>
              <a:t>TẠI SAO LẠI LẮP MÁY BÁN HÀNG TỰ ĐỘNG TRONG TRƯỜNG HỌC</a:t>
            </a:r>
          </a:p>
        </p:txBody>
      </p:sp>
      <p:sp>
        <p:nvSpPr>
          <p:cNvPr id="4" name="Slide Number Placeholder 3">
            <a:extLst>
              <a:ext uri="{FF2B5EF4-FFF2-40B4-BE49-F238E27FC236}">
                <a16:creationId xmlns:a16="http://schemas.microsoft.com/office/drawing/2014/main" id="{D57C8430-2DC8-64F2-1284-3048F9098562}"/>
              </a:ext>
            </a:extLst>
          </p:cNvPr>
          <p:cNvSpPr>
            <a:spLocks noGrp="1"/>
          </p:cNvSpPr>
          <p:nvPr>
            <p:ph type="sldNum" sz="quarter" idx="12"/>
          </p:nvPr>
        </p:nvSpPr>
        <p:spPr/>
        <p:txBody>
          <a:bodyPr/>
          <a:lstStyle/>
          <a:p>
            <a:fld id="{9EA0BE3B-158A-4EDF-80DC-E394A0D1600F}" type="slidenum">
              <a:rPr lang="en-US" smtClean="0"/>
              <a:pPr/>
              <a:t>9</a:t>
            </a:fld>
            <a:endParaRPr lang="en-US"/>
          </a:p>
        </p:txBody>
      </p:sp>
      <p:graphicFrame>
        <p:nvGraphicFramePr>
          <p:cNvPr id="6" name="Text Placeholder 2">
            <a:extLst>
              <a:ext uri="{FF2B5EF4-FFF2-40B4-BE49-F238E27FC236}">
                <a16:creationId xmlns:a16="http://schemas.microsoft.com/office/drawing/2014/main" id="{14CD36DA-78B3-58CB-AD37-764B59467A4D}"/>
              </a:ext>
            </a:extLst>
          </p:cNvPr>
          <p:cNvGraphicFramePr/>
          <p:nvPr/>
        </p:nvGraphicFramePr>
        <p:xfrm>
          <a:off x="337539" y="1032510"/>
          <a:ext cx="11515725" cy="493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160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2324</Words>
  <Application>Microsoft Office PowerPoint</Application>
  <PresentationFormat>Widescreen</PresentationFormat>
  <Paragraphs>93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Lato</vt:lpstr>
      <vt:lpstr>Segoe UI</vt:lpstr>
      <vt:lpstr>Times New Roman</vt:lpstr>
      <vt:lpstr>Office Theme</vt:lpstr>
      <vt:lpstr>PowerPoint Presentation</vt:lpstr>
      <vt:lpstr>PowerPoint Presentation</vt:lpstr>
      <vt:lpstr>PowerPoint Presentation</vt:lpstr>
      <vt:lpstr>TỔNG QUAN VỀ MÁY BÁN HÀNG TỰ ĐỘNG</vt:lpstr>
      <vt:lpstr>ĐỊNH NGHĨA VÀ CHỨC NĂNG CỦA MÁY BÁN HÀNG TỰ ĐỘNG </vt:lpstr>
      <vt:lpstr>SỰ RA ĐỜI CỦA MÁY BÁN HÀNG TỰ ĐỘNG</vt:lpstr>
      <vt:lpstr>SỰ TIỆN LỢI CỦA MÁY BÁN HÀNG TỰ ĐỘNG</vt:lpstr>
      <vt:lpstr>CÁC ĐIỀU KIỆN VÀ TRIỂN VỌNG VIỆC SỬ DỤNG MÁY BÁN HÀNG TỰ ĐỘNG TẠI TRƯỜNG ĐẠI HỌC BÁCH KHOA </vt:lpstr>
      <vt:lpstr>TẠI SAO LẠI LẮP MÁY BÁN HÀNG TỰ ĐỘNG TRONG TRƯỜNG HỌC</vt:lpstr>
      <vt:lpstr>WHAT ?</vt:lpstr>
      <vt:lpstr>WHERE ?</vt:lpstr>
      <vt:lpstr>WHY ?</vt:lpstr>
      <vt:lpstr>WHY?</vt:lpstr>
      <vt:lpstr>CÁC ĐIỀU KIỆN TRONG VIỆC SỬ DỤNG MÁY BÁN HANG TỰ ĐỘNG TẠI HUST</vt:lpstr>
      <vt:lpstr>Cơ sở khác quan</vt:lpstr>
      <vt:lpstr>Cơ sở kỹ thuật</vt:lpstr>
      <vt:lpstr>Thói quen tiêu dùng</vt:lpstr>
      <vt:lpstr>Tài chính</vt:lpstr>
      <vt:lpstr>TRIỂN VỌNG TRONG VIỆC SỬ DỤNG MÁY BÁN HÀNG TỰ ĐỘNG</vt:lpstr>
      <vt:lpstr>CÁC GIẢI PHÁP TĂNG SỰ CHÚ Ý ĐẾN NGƯỜI TIÊU DÙNG </vt:lpstr>
      <vt:lpstr>CẢI TIẾN CHỨC NĂNG SỰ TIỆN LỢI</vt:lpstr>
      <vt:lpstr>MỘT SỐ MẪU MÁY CÓ THỂ TRIỂN KHAI</vt:lpstr>
      <vt:lpstr>MỘT SỐ MẪU MÁY CÓ THỂ TRIỂN KHAI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Minh Cao</cp:lastModifiedBy>
  <cp:revision>14</cp:revision>
  <dcterms:created xsi:type="dcterms:W3CDTF">2021-05-28T04:32:29Z</dcterms:created>
  <dcterms:modified xsi:type="dcterms:W3CDTF">2023-12-14T06:50:56Z</dcterms:modified>
</cp:coreProperties>
</file>